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5" r:id="rId2"/>
    <p:sldId id="259" r:id="rId3"/>
    <p:sldId id="268" r:id="rId4"/>
    <p:sldId id="272" r:id="rId5"/>
    <p:sldId id="282" r:id="rId6"/>
    <p:sldId id="279" r:id="rId7"/>
    <p:sldId id="274" r:id="rId8"/>
    <p:sldId id="283" r:id="rId9"/>
    <p:sldId id="28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66" userDrawn="1">
          <p15:clr>
            <a:srgbClr val="F26B43"/>
          </p15:clr>
        </p15:guide>
        <p15:guide id="4" pos="75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2FA"/>
    <a:srgbClr val="F9F9F9"/>
    <a:srgbClr val="F5DBF2"/>
    <a:srgbClr val="FAFCBC"/>
    <a:srgbClr val="F8E8F6"/>
    <a:srgbClr val="0000FF"/>
    <a:srgbClr val="FFE7E7"/>
    <a:srgbClr val="FFF1F1"/>
    <a:srgbClr val="FFF4F4"/>
    <a:srgbClr val="EEF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6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677" y="240"/>
      </p:cViewPr>
      <p:guideLst>
        <p:guide orient="horz" pos="2183"/>
        <p:guide pos="3840"/>
        <p:guide pos="166"/>
        <p:guide pos="7514"/>
        <p:guide orient="horz" pos="119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E69D0-E3CF-4E1D-AE01-8963D259A614}" type="datetimeFigureOut">
              <a:rPr lang="ko-KR" altLang="en-US" smtClean="0"/>
              <a:t>2025-09-14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8E404-DCF6-4DA5-810A-11ECBF7C6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265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8E404-DCF6-4DA5-810A-11ECBF7C670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808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8E404-DCF6-4DA5-810A-11ECBF7C670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471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5FF0D-2ACD-3C6F-66C6-4CBB656EE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605E6FD-1C09-62FD-37C6-7D49A08425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DB8872-25FE-25DA-E763-73A19A1AE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5B9448-FDAC-20FD-E2EC-069D17A5A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377F93-0D94-34E5-5678-B100DD3B9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73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081B7-4F72-EB65-FFD9-CF7459EB0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9AFF3D-0B05-B978-78F1-A88BF1731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734DFD-7D75-21DA-BB4C-E9DFC2084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7D75A0-2A1A-FAF9-7932-997CF2B05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F2DF49-1510-02D5-FE0D-987726337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465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E15D863-EC9B-B058-F56C-BD6D532FC1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0BA1C4-09BE-7D7D-28A8-7144EBF26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2F8A6F-D1DC-7D1D-A070-7BE63015F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7E9049-7753-D34D-9045-519F7192A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00F240-087C-3857-63F2-A4C75CDB3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233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FEC93-4AD6-3F5C-4C94-48D2D801C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00BEC1-C8FD-34FD-C01F-C95C84D38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A725CC-2667-959B-C7FD-4970A2D8D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370EC2-285C-B022-A94B-3DD388A8F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87D0E0-58C0-FA17-B8BE-5C694D82F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058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C182E-C712-28BC-8F8B-87123F5A8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824C80-E8BD-2892-DEE4-01ACE3753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F49D64-B4D7-BA57-3192-83B170627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D58C95-15DC-82A2-E364-62126F6E6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899F5D-89D7-091E-BD92-3D4A43473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459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A2670-6DD0-E6FA-ACC0-9F884CC9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D6D7DF-8BE3-F090-3D89-7E0DDE666D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FEEFFB-B12A-F0D3-0F9F-513B9D65AA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10DC6B-987E-547A-4516-397356F7F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B15E1D-9B49-285A-1F9F-067375535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45992C-6090-E63F-2853-462EA1EC1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903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9C5B48-B408-8BA0-220A-0F3FE5964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09D72-FA86-9F7B-8168-1FB5C136C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2C97C2-D5C4-50A7-C9C3-4CC68D8758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7CB6C7-2E4A-F048-0024-EFE4907EAE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EEA7E2-3DE2-A5F2-3D8C-B3D5F44211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C6861A-FF0C-CB58-A533-632BFAD91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D7506E4-0C72-5E38-61A3-B4EC1AAE4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6AA434F-02BB-0775-F906-72686B0B5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166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F8385-D178-324A-8D01-6EE6412F8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32E2B54-BD18-3BFB-6E63-702AB6B7B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B8D1A8-A490-0843-BC55-E23D799F8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C67632-98B0-5779-7A46-ACC176771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551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127248-D11C-177E-5947-10C68B065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4049E5-BF37-C4FC-7B5D-B3158F572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CC5619-44A2-7207-681A-17BB57182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29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DDD719-4973-B848-5A3A-578BA0158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2E218F-C812-2B21-A09A-9D7FA40B9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883F78-6CDB-C4D7-AD4C-5BC94AFE7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B53EF0-175B-09B7-D84E-6E1E2EE75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C4F282-F1F3-17EE-95EC-A02EE03C4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C55609-80D9-2AE8-34D3-0612B9532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141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61BE5-F093-5E61-C992-462A01E13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61F0BEB-BC48-352B-1DD3-46A82603B1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344424-9E03-A73E-91EA-3A8422B2A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0709B3-092B-643B-3350-F5091FDE4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67648D-E6CE-14F4-1B6A-ADD9681ED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E9F33B-EBC3-8C3A-AF49-1B4B07A0F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145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081C57-46F5-758E-6D94-EA00CA88D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74A8EF-8E78-4890-CA4D-BF8583089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ED5C45-EBD7-97A9-2550-526B67F716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0CF0BD-782C-4A1B-A2DB-C45452633771}" type="datetimeFigureOut">
              <a:rPr lang="ko-KR" altLang="en-US" smtClean="0"/>
              <a:t>2025-09-14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0BD8FC-9805-74D3-3182-1CE65C192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1E85E5-4075-536F-ADE4-E066E8B98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029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2.jpeg"/><Relationship Id="rId7" Type="http://schemas.openxmlformats.org/officeDocument/2006/relationships/image" Target="../media/image15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7EC7E-A2A7-E816-6DA5-6F3BDB4E0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268568C-A851-D33A-1ABD-98F7833EF4E3}"/>
              </a:ext>
            </a:extLst>
          </p:cNvPr>
          <p:cNvGrpSpPr/>
          <p:nvPr/>
        </p:nvGrpSpPr>
        <p:grpSpPr>
          <a:xfrm>
            <a:off x="3867304" y="2250364"/>
            <a:ext cx="4457393" cy="1384995"/>
            <a:chOff x="913009" y="544278"/>
            <a:chExt cx="4457393" cy="1384995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F0E0B86-3E5B-F9C0-418A-66B441CD029D}"/>
                </a:ext>
              </a:extLst>
            </p:cNvPr>
            <p:cNvGrpSpPr/>
            <p:nvPr/>
          </p:nvGrpSpPr>
          <p:grpSpPr>
            <a:xfrm>
              <a:off x="913009" y="544278"/>
              <a:ext cx="4457393" cy="923330"/>
              <a:chOff x="798707" y="866396"/>
              <a:chExt cx="4457393" cy="92333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86BEA7-9E90-163D-4175-E03003E31257}"/>
                  </a:ext>
                </a:extLst>
              </p:cNvPr>
              <p:cNvSpPr txBox="1"/>
              <p:nvPr/>
            </p:nvSpPr>
            <p:spPr>
              <a:xfrm>
                <a:off x="3696058" y="866396"/>
                <a:ext cx="1560042" cy="923330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400" dirty="0"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다온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C04CF1D-4164-6D5A-2546-B5D57236AA77}"/>
                  </a:ext>
                </a:extLst>
              </p:cNvPr>
              <p:cNvSpPr txBox="1"/>
              <p:nvPr/>
            </p:nvSpPr>
            <p:spPr>
              <a:xfrm>
                <a:off x="798707" y="1328061"/>
                <a:ext cx="295465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신비롭게 피어나는 연무</a:t>
                </a:r>
                <a:r>
                  <a:rPr lang="en-US" altLang="ko-KR" sz="2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,</a:t>
                </a:r>
                <a:endParaRPr lang="ko-KR" altLang="en-US" sz="2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75AAD62-E268-20A5-91F9-4EE350AF4192}"/>
                </a:ext>
              </a:extLst>
            </p:cNvPr>
            <p:cNvGrpSpPr/>
            <p:nvPr/>
          </p:nvGrpSpPr>
          <p:grpSpPr>
            <a:xfrm>
              <a:off x="1033250" y="1572434"/>
              <a:ext cx="4216910" cy="356839"/>
              <a:chOff x="1178722" y="2162819"/>
              <a:chExt cx="4216910" cy="356839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6FBB600C-5C20-B9CB-7352-C973C6D4A2BC}"/>
                  </a:ext>
                </a:extLst>
              </p:cNvPr>
              <p:cNvGrpSpPr/>
              <p:nvPr/>
            </p:nvGrpSpPr>
            <p:grpSpPr>
              <a:xfrm>
                <a:off x="1178722" y="2162819"/>
                <a:ext cx="4216910" cy="356839"/>
                <a:chOff x="1178722" y="2162819"/>
                <a:chExt cx="4216910" cy="356839"/>
              </a:xfrm>
            </p:grpSpPr>
            <p:cxnSp>
              <p:nvCxnSpPr>
                <p:cNvPr id="5" name="직선 연결선 4">
                  <a:extLst>
                    <a:ext uri="{FF2B5EF4-FFF2-40B4-BE49-F238E27FC236}">
                      <a16:creationId xmlns:a16="http://schemas.microsoft.com/office/drawing/2014/main" id="{BD1F7BEF-91D1-60C1-07A7-C3B25F9629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8722" y="2162819"/>
                  <a:ext cx="4216910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직선 연결선 7">
                  <a:extLst>
                    <a:ext uri="{FF2B5EF4-FFF2-40B4-BE49-F238E27FC236}">
                      <a16:creationId xmlns:a16="http://schemas.microsoft.com/office/drawing/2014/main" id="{C71B6689-61E1-A86F-1A90-572445E45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8722" y="2519658"/>
                  <a:ext cx="4216910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A35D0F84-0B88-CE16-7960-7DC5DC9EB863}"/>
                    </a:ext>
                  </a:extLst>
                </p:cNvPr>
                <p:cNvSpPr/>
                <p:nvPr/>
              </p:nvSpPr>
              <p:spPr>
                <a:xfrm>
                  <a:off x="1178722" y="2191550"/>
                  <a:ext cx="4216910" cy="299377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E559FFB-6F0F-E6C1-48C4-D0C930B2C00E}"/>
                  </a:ext>
                </a:extLst>
              </p:cNvPr>
              <p:cNvSpPr txBox="1"/>
              <p:nvPr/>
            </p:nvSpPr>
            <p:spPr>
              <a:xfrm>
                <a:off x="2778064" y="2187350"/>
                <a:ext cx="10182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컨셉 기획서</a:t>
                </a: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F4AD6E6-4C0C-4ABD-8FF2-536DEC175A41}"/>
              </a:ext>
            </a:extLst>
          </p:cNvPr>
          <p:cNvSpPr txBox="1"/>
          <p:nvPr/>
        </p:nvSpPr>
        <p:spPr>
          <a:xfrm>
            <a:off x="10743580" y="6429159"/>
            <a:ext cx="913713" cy="184666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작성자 </a:t>
            </a:r>
            <a:r>
              <a:rPr lang="en-US" altLang="ko-KR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홍진선</a:t>
            </a:r>
          </a:p>
        </p:txBody>
      </p:sp>
    </p:spTree>
    <p:extLst>
      <p:ext uri="{BB962C8B-B14F-4D97-AF65-F5344CB8AC3E}">
        <p14:creationId xmlns:p14="http://schemas.microsoft.com/office/powerpoint/2010/main" val="4201260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6773C593-DE37-948E-3367-90188F221CDE}"/>
              </a:ext>
            </a:extLst>
          </p:cNvPr>
          <p:cNvGrpSpPr/>
          <p:nvPr/>
        </p:nvGrpSpPr>
        <p:grpSpPr>
          <a:xfrm>
            <a:off x="939546" y="1413182"/>
            <a:ext cx="4048457" cy="1064459"/>
            <a:chOff x="939546" y="1198523"/>
            <a:chExt cx="4048457" cy="1064459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5A4FD180-3030-0D60-CF57-0EEF80970DC5}"/>
                </a:ext>
              </a:extLst>
            </p:cNvPr>
            <p:cNvGrpSpPr/>
            <p:nvPr/>
          </p:nvGrpSpPr>
          <p:grpSpPr>
            <a:xfrm>
              <a:off x="939546" y="1198523"/>
              <a:ext cx="4048457" cy="493533"/>
              <a:chOff x="939546" y="1198523"/>
              <a:chExt cx="4048457" cy="493533"/>
            </a:xfrm>
          </p:grpSpPr>
          <p:pic>
            <p:nvPicPr>
              <p:cNvPr id="45" name="그림 44" descr="구름, 바이올렛색, 하늘, 마젠타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F8410B5-FB3E-29BC-7309-6072505C0D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970" t="68971" b="1"/>
              <a:stretch>
                <a:fillRect/>
              </a:stretch>
            </p:blipFill>
            <p:spPr>
              <a:xfrm>
                <a:off x="939546" y="1198523"/>
                <a:ext cx="4048457" cy="493533"/>
              </a:xfrm>
              <a:prstGeom prst="rect">
                <a:avLst/>
              </a:prstGeom>
              <a:effectLst>
                <a:softEdge rad="101600"/>
              </a:effec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06E36B-B09F-4909-DC9D-027BB75B5FF1}"/>
                  </a:ext>
                </a:extLst>
              </p:cNvPr>
              <p:cNvSpPr txBox="1"/>
              <p:nvPr/>
            </p:nvSpPr>
            <p:spPr>
              <a:xfrm>
                <a:off x="939546" y="1291401"/>
                <a:ext cx="723450" cy="307777"/>
              </a:xfrm>
              <a:prstGeom prst="rect">
                <a:avLst/>
              </a:prstGeom>
              <a:noFill/>
            </p:spPr>
            <p:txBody>
              <a:bodyPr wrap="none" lIns="144000" rtlCol="0">
                <a:spAutoFit/>
              </a:bodyPr>
              <a:lstStyle/>
              <a:p>
                <a:r>
                  <a:rPr lang="en-US" altLang="ko-KR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1. </a:t>
                </a:r>
                <a:r>
                  <a:rPr lang="ko-KR" altLang="en-US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개요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7512EBF-7792-AFED-3CA6-0462D83D1838}"/>
                </a:ext>
              </a:extLst>
            </p:cNvPr>
            <p:cNvSpPr txBox="1"/>
            <p:nvPr/>
          </p:nvSpPr>
          <p:spPr>
            <a:xfrm>
              <a:off x="939546" y="1692056"/>
              <a:ext cx="1294737" cy="570926"/>
            </a:xfrm>
            <a:prstGeom prst="rect">
              <a:avLst/>
            </a:prstGeom>
            <a:noFill/>
          </p:spPr>
          <p:txBody>
            <a:bodyPr wrap="none" lIns="324000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arenBoth"/>
              </a:pPr>
              <a:r>
                <a:rPr lang="ko-KR" altLang="en-US" sz="11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기획 의도</a:t>
              </a:r>
              <a:endPara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228600" indent="-228600">
                <a:lnSpc>
                  <a:spcPct val="150000"/>
                </a:lnSpc>
                <a:buAutoNum type="arabicParenBoth"/>
              </a:pPr>
              <a:r>
                <a:rPr lang="ko-KR" altLang="en-US" sz="11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소개</a:t>
              </a:r>
              <a:endPara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6189F5D-6CF9-513C-57E7-58047CC2D75F}"/>
              </a:ext>
            </a:extLst>
          </p:cNvPr>
          <p:cNvGrpSpPr/>
          <p:nvPr/>
        </p:nvGrpSpPr>
        <p:grpSpPr>
          <a:xfrm>
            <a:off x="939546" y="2863917"/>
            <a:ext cx="4048457" cy="1064459"/>
            <a:chOff x="939546" y="3538453"/>
            <a:chExt cx="4048457" cy="1064459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DC890A1C-1C99-727D-C95A-5AF479920D68}"/>
                </a:ext>
              </a:extLst>
            </p:cNvPr>
            <p:cNvGrpSpPr/>
            <p:nvPr/>
          </p:nvGrpSpPr>
          <p:grpSpPr>
            <a:xfrm>
              <a:off x="939546" y="3538453"/>
              <a:ext cx="4048457" cy="493533"/>
              <a:chOff x="939546" y="3538453"/>
              <a:chExt cx="4048457" cy="493533"/>
            </a:xfrm>
          </p:grpSpPr>
          <p:pic>
            <p:nvPicPr>
              <p:cNvPr id="47" name="그림 46" descr="구름, 바이올렛색, 하늘, 마젠타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D1D5D061-D790-FBD2-9885-635BCF22F0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970" t="68971" b="1"/>
              <a:stretch>
                <a:fillRect/>
              </a:stretch>
            </p:blipFill>
            <p:spPr>
              <a:xfrm>
                <a:off x="939546" y="3538453"/>
                <a:ext cx="4048457" cy="493533"/>
              </a:xfrm>
              <a:prstGeom prst="rect">
                <a:avLst/>
              </a:prstGeom>
              <a:effectLst>
                <a:softEdge rad="101600"/>
              </a:effectLst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32F02B-B7AD-1173-EE0E-C85BFA1AACAA}"/>
                  </a:ext>
                </a:extLst>
              </p:cNvPr>
              <p:cNvSpPr txBox="1"/>
              <p:nvPr/>
            </p:nvSpPr>
            <p:spPr>
              <a:xfrm>
                <a:off x="939546" y="3631331"/>
                <a:ext cx="1103361" cy="307777"/>
              </a:xfrm>
              <a:prstGeom prst="rect">
                <a:avLst/>
              </a:prstGeom>
              <a:noFill/>
            </p:spPr>
            <p:txBody>
              <a:bodyPr wrap="none" lIns="144000" rtlCol="0">
                <a:spAutoFit/>
              </a:bodyPr>
              <a:lstStyle/>
              <a:p>
                <a:r>
                  <a:rPr lang="en-US" altLang="ko-KR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2. </a:t>
                </a:r>
                <a:r>
                  <a:rPr lang="ko-KR" altLang="en-US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전투 방식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0B1B36-1C77-A7F7-9D24-BE41B5A77178}"/>
                </a:ext>
              </a:extLst>
            </p:cNvPr>
            <p:cNvSpPr txBox="1"/>
            <p:nvPr/>
          </p:nvSpPr>
          <p:spPr>
            <a:xfrm>
              <a:off x="939546" y="4031986"/>
              <a:ext cx="1730753" cy="570926"/>
            </a:xfrm>
            <a:prstGeom prst="rect">
              <a:avLst/>
            </a:prstGeom>
            <a:noFill/>
          </p:spPr>
          <p:txBody>
            <a:bodyPr wrap="none" lIns="324000" rtlCol="0">
              <a:spAutoFit/>
            </a:bodyPr>
            <a:lstStyle>
              <a:defPPr>
                <a:defRPr lang="ko-KR"/>
              </a:defPPr>
              <a:lvl1pPr marL="228600" indent="-228600">
                <a:lnSpc>
                  <a:spcPct val="150000"/>
                </a:lnSpc>
                <a:buAutoNum type="arabicParenBoth"/>
                <a:defRPr sz="11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전투 스타일</a:t>
              </a:r>
              <a:endParaRPr lang="en-US" altLang="ko-KR" dirty="0"/>
            </a:p>
            <a:p>
              <a:r>
                <a:rPr lang="ko-KR" altLang="en-US" dirty="0"/>
                <a:t>장단점 및 활용 전략</a:t>
              </a:r>
            </a:p>
          </p:txBody>
        </p:sp>
      </p:grpSp>
      <p:pic>
        <p:nvPicPr>
          <p:cNvPr id="39" name="그림 38" descr="인간의 얼굴, 댄스, 사람, 의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69DE7AE-7016-A25C-1B6D-385B16277E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720" y="827686"/>
            <a:ext cx="3821963" cy="6030313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41FCC46E-E0A6-0E63-B9D9-331C0E29BE07}"/>
              </a:ext>
            </a:extLst>
          </p:cNvPr>
          <p:cNvGrpSpPr/>
          <p:nvPr/>
        </p:nvGrpSpPr>
        <p:grpSpPr>
          <a:xfrm>
            <a:off x="939546" y="4314652"/>
            <a:ext cx="4048457" cy="1064459"/>
            <a:chOff x="939546" y="4709674"/>
            <a:chExt cx="4048457" cy="1064459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EE92B8BA-CA96-A228-C098-0C4086124CC4}"/>
                </a:ext>
              </a:extLst>
            </p:cNvPr>
            <p:cNvGrpSpPr/>
            <p:nvPr/>
          </p:nvGrpSpPr>
          <p:grpSpPr>
            <a:xfrm>
              <a:off x="939546" y="4709674"/>
              <a:ext cx="4048457" cy="493533"/>
              <a:chOff x="939546" y="4709674"/>
              <a:chExt cx="4048457" cy="493533"/>
            </a:xfrm>
          </p:grpSpPr>
          <p:pic>
            <p:nvPicPr>
              <p:cNvPr id="48" name="그림 47" descr="구름, 바이올렛색, 하늘, 마젠타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6132591C-3B4D-0AF1-5045-491FBD1A9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970" t="68971" b="1"/>
              <a:stretch>
                <a:fillRect/>
              </a:stretch>
            </p:blipFill>
            <p:spPr>
              <a:xfrm>
                <a:off x="939546" y="4709674"/>
                <a:ext cx="4048457" cy="493533"/>
              </a:xfrm>
              <a:prstGeom prst="rect">
                <a:avLst/>
              </a:prstGeom>
              <a:effectLst>
                <a:softEdge rad="101600"/>
              </a:effectLst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9FAB809-BCD3-4F8D-8D82-B0D530C83150}"/>
                  </a:ext>
                </a:extLst>
              </p:cNvPr>
              <p:cNvSpPr txBox="1"/>
              <p:nvPr/>
            </p:nvSpPr>
            <p:spPr>
              <a:xfrm>
                <a:off x="939546" y="4802552"/>
                <a:ext cx="755510" cy="307777"/>
              </a:xfrm>
              <a:prstGeom prst="rect">
                <a:avLst/>
              </a:prstGeom>
              <a:noFill/>
            </p:spPr>
            <p:txBody>
              <a:bodyPr wrap="none" lIns="144000" rtlCol="0">
                <a:spAutoFit/>
              </a:bodyPr>
              <a:lstStyle/>
              <a:p>
                <a:r>
                  <a:rPr lang="en-US" altLang="ko-KR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3. </a:t>
                </a:r>
                <a:r>
                  <a:rPr lang="ko-KR" altLang="en-US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스킬</a:t>
                </a: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7A04364-6A0D-C72E-1BDC-AC12CECDF22A}"/>
                </a:ext>
              </a:extLst>
            </p:cNvPr>
            <p:cNvSpPr txBox="1"/>
            <p:nvPr/>
          </p:nvSpPr>
          <p:spPr>
            <a:xfrm>
              <a:off x="939546" y="5203207"/>
              <a:ext cx="1330003" cy="570926"/>
            </a:xfrm>
            <a:prstGeom prst="rect">
              <a:avLst/>
            </a:prstGeom>
            <a:noFill/>
          </p:spPr>
          <p:txBody>
            <a:bodyPr wrap="none" lIns="324000" rtlCol="0">
              <a:spAutoFit/>
            </a:bodyPr>
            <a:lstStyle>
              <a:defPPr>
                <a:defRPr lang="ko-KR"/>
              </a:defPPr>
              <a:lvl1pPr marL="228600" indent="-228600">
                <a:lnSpc>
                  <a:spcPct val="150000"/>
                </a:lnSpc>
                <a:buAutoNum type="arabicParenBoth"/>
                <a:defRPr sz="11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스킬 구성</a:t>
              </a:r>
              <a:endParaRPr lang="en-US" altLang="ko-KR" dirty="0"/>
            </a:p>
            <a:p>
              <a:r>
                <a:rPr lang="ko-KR" altLang="en-US" dirty="0"/>
                <a:t>스킬 별 설명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E3984E0-6511-1118-EB89-E6ABDBD0ED98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6F78D02-347F-E730-097B-FE43FBC805DB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2BFE5B72-BC14-4C4A-711F-DC526C97FF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0DFEA7C-CFFB-1D5F-282C-14240A52F1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E65E20BC-21E9-B637-44B6-5AD7433E6AF2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8AFE04-BF9F-860A-EC92-80F3827BC844}"/>
                </a:ext>
              </a:extLst>
            </p:cNvPr>
            <p:cNvSpPr txBox="1"/>
            <p:nvPr/>
          </p:nvSpPr>
          <p:spPr>
            <a:xfrm>
              <a:off x="1007126" y="215445"/>
              <a:ext cx="49565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ko-KR" altLang="en-US" dirty="0"/>
                <a:t>목차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050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20DDD-E689-5FE5-620F-8C81441E3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C616DA1C-74F6-E463-970E-9C7045EB00AD}"/>
              </a:ext>
            </a:extLst>
          </p:cNvPr>
          <p:cNvGrpSpPr/>
          <p:nvPr/>
        </p:nvGrpSpPr>
        <p:grpSpPr>
          <a:xfrm>
            <a:off x="2237270" y="309901"/>
            <a:ext cx="1306182" cy="237852"/>
            <a:chOff x="2241824" y="309901"/>
            <a:chExt cx="1306182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12FF578-D0E7-D4B2-4E6F-3BB07CE4F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306182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54CBC5-9732-1162-DF70-98B60FDAB632}"/>
                </a:ext>
              </a:extLst>
            </p:cNvPr>
            <p:cNvSpPr txBox="1"/>
            <p:nvPr/>
          </p:nvSpPr>
          <p:spPr>
            <a:xfrm>
              <a:off x="2241824" y="344189"/>
              <a:ext cx="1306182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기획 의도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1485EE89-E75E-5C51-0B8F-E7E8298CFBCE}"/>
              </a:ext>
            </a:extLst>
          </p:cNvPr>
          <p:cNvGrpSpPr/>
          <p:nvPr/>
        </p:nvGrpSpPr>
        <p:grpSpPr>
          <a:xfrm>
            <a:off x="4036341" y="1513471"/>
            <a:ext cx="3773255" cy="153888"/>
            <a:chOff x="379242" y="776193"/>
            <a:chExt cx="3773255" cy="15388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831BB4A-5858-FBFE-F7CE-C3328DD20995}"/>
                </a:ext>
              </a:extLst>
            </p:cNvPr>
            <p:cNvSpPr txBox="1"/>
            <p:nvPr/>
          </p:nvSpPr>
          <p:spPr>
            <a:xfrm>
              <a:off x="379242" y="776193"/>
              <a:ext cx="913712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동양풍 소녀 도사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01FCA6-75E1-0978-F06B-FA4BE1D539C0}"/>
                </a:ext>
              </a:extLst>
            </p:cNvPr>
            <p:cNvSpPr txBox="1"/>
            <p:nvPr/>
          </p:nvSpPr>
          <p:spPr>
            <a:xfrm>
              <a:off x="1563006" y="776193"/>
              <a:ext cx="408766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곰방대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5236BA6-C00D-D2E9-AD94-C52F986691DC}"/>
                </a:ext>
              </a:extLst>
            </p:cNvPr>
            <p:cNvSpPr txBox="1"/>
            <p:nvPr/>
          </p:nvSpPr>
          <p:spPr>
            <a:xfrm>
              <a:off x="2811638" y="776193"/>
              <a:ext cx="408766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서포터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DB41C0-D481-D5E8-4167-47EA1DBEFE18}"/>
                </a:ext>
              </a:extLst>
            </p:cNvPr>
            <p:cNvSpPr txBox="1"/>
            <p:nvPr/>
          </p:nvSpPr>
          <p:spPr>
            <a:xfrm>
              <a:off x="2241824" y="776193"/>
              <a:ext cx="299762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연무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33EDA06-A26B-2D9C-87B9-A703CB3897B0}"/>
                </a:ext>
              </a:extLst>
            </p:cNvPr>
            <p:cNvSpPr txBox="1"/>
            <p:nvPr/>
          </p:nvSpPr>
          <p:spPr>
            <a:xfrm>
              <a:off x="3490456" y="776193"/>
              <a:ext cx="662041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높은 안정성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33" name="그림 32" descr="인간의 얼굴, 댄스, 사람, 의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68DCA16-4A2A-CA47-C92C-E6A30622A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1" b="779"/>
          <a:stretch>
            <a:fillRect/>
          </a:stretch>
        </p:blipFill>
        <p:spPr>
          <a:xfrm>
            <a:off x="4577295" y="2158635"/>
            <a:ext cx="3027966" cy="4510453"/>
          </a:xfrm>
          <a:prstGeom prst="rect">
            <a:avLst/>
          </a:prstGeom>
          <a:ln>
            <a:noFill/>
          </a:ln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4147C3A-EFE2-FE27-49E5-55D850143154}"/>
              </a:ext>
            </a:extLst>
          </p:cNvPr>
          <p:cNvGrpSpPr/>
          <p:nvPr/>
        </p:nvGrpSpPr>
        <p:grpSpPr>
          <a:xfrm>
            <a:off x="568969" y="2946418"/>
            <a:ext cx="4437245" cy="662611"/>
            <a:chOff x="322963" y="1752622"/>
            <a:chExt cx="4437245" cy="662611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71262AA5-3398-98C9-599B-44B02869A9BD}"/>
                </a:ext>
              </a:extLst>
            </p:cNvPr>
            <p:cNvGrpSpPr/>
            <p:nvPr/>
          </p:nvGrpSpPr>
          <p:grpSpPr>
            <a:xfrm>
              <a:off x="322963" y="1752622"/>
              <a:ext cx="3486176" cy="662611"/>
              <a:chOff x="379243" y="1752288"/>
              <a:chExt cx="3486176" cy="662611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FC8BB0DA-8D25-DE5E-CB35-B93EEB8858ED}"/>
                  </a:ext>
                </a:extLst>
              </p:cNvPr>
              <p:cNvSpPr/>
              <p:nvPr/>
            </p:nvSpPr>
            <p:spPr>
              <a:xfrm>
                <a:off x="379243" y="1752288"/>
                <a:ext cx="3486176" cy="662611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F3756B-19E1-E119-1DAE-352E07CF198D}"/>
                  </a:ext>
                </a:extLst>
              </p:cNvPr>
              <p:cNvSpPr txBox="1"/>
              <p:nvPr/>
            </p:nvSpPr>
            <p:spPr>
              <a:xfrm>
                <a:off x="666805" y="1891233"/>
                <a:ext cx="2911053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동양의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소녀 도사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가 작은 체구로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거대한 곰방대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를 휘두르는 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반전 매력을 지닌 캐릭터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35B16CFB-6DA7-6007-09E0-D9A15DCC6ACF}"/>
                </a:ext>
              </a:extLst>
            </p:cNvPr>
            <p:cNvSpPr/>
            <p:nvPr/>
          </p:nvSpPr>
          <p:spPr>
            <a:xfrm>
              <a:off x="4652208" y="2029928"/>
              <a:ext cx="108000" cy="108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glow rad="50800">
                <a:schemeClr val="accent5">
                  <a:lumMod val="20000"/>
                  <a:lumOff val="8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52CB05D5-E1A8-C0D4-AE88-F1601995C3F9}"/>
                </a:ext>
              </a:extLst>
            </p:cNvPr>
            <p:cNvCxnSpPr>
              <a:cxnSpLocks/>
              <a:stCxn id="64" idx="2"/>
              <a:endCxn id="67" idx="3"/>
            </p:cNvCxnSpPr>
            <p:nvPr/>
          </p:nvCxnSpPr>
          <p:spPr>
            <a:xfrm flipH="1">
              <a:off x="3809139" y="2083928"/>
              <a:ext cx="843069" cy="0"/>
            </a:xfrm>
            <a:prstGeom prst="line">
              <a:avLst/>
            </a:prstGeom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4A4568-A8F2-965A-2438-280F0734A59F}"/>
              </a:ext>
            </a:extLst>
          </p:cNvPr>
          <p:cNvGrpSpPr/>
          <p:nvPr/>
        </p:nvGrpSpPr>
        <p:grpSpPr>
          <a:xfrm>
            <a:off x="5935220" y="2158635"/>
            <a:ext cx="5494259" cy="662611"/>
            <a:chOff x="5874782" y="723775"/>
            <a:chExt cx="5494259" cy="662611"/>
          </a:xfrm>
        </p:grpSpPr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94318746-DC80-7048-AB08-503A638ED16D}"/>
                </a:ext>
              </a:extLst>
            </p:cNvPr>
            <p:cNvSpPr/>
            <p:nvPr/>
          </p:nvSpPr>
          <p:spPr>
            <a:xfrm>
              <a:off x="5874782" y="1001080"/>
              <a:ext cx="108000" cy="108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glow rad="50800">
                <a:schemeClr val="accent5">
                  <a:lumMod val="20000"/>
                  <a:lumOff val="8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5633EC86-91AB-0884-CC07-A5C31C171D24}"/>
                </a:ext>
              </a:extLst>
            </p:cNvPr>
            <p:cNvGrpSpPr/>
            <p:nvPr/>
          </p:nvGrpSpPr>
          <p:grpSpPr>
            <a:xfrm>
              <a:off x="7340355" y="723775"/>
              <a:ext cx="4028686" cy="662611"/>
              <a:chOff x="7340355" y="1115964"/>
              <a:chExt cx="4028686" cy="662611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07883F0B-C4D8-E2EA-C356-1C5220532DC9}"/>
                  </a:ext>
                </a:extLst>
              </p:cNvPr>
              <p:cNvSpPr/>
              <p:nvPr/>
            </p:nvSpPr>
            <p:spPr>
              <a:xfrm>
                <a:off x="7340355" y="1115964"/>
                <a:ext cx="4028686" cy="662611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64648858-A74C-B79A-8542-DE87831F9506}"/>
                  </a:ext>
                </a:extLst>
              </p:cNvPr>
              <p:cNvSpPr txBox="1"/>
              <p:nvPr/>
            </p:nvSpPr>
            <p:spPr>
              <a:xfrm>
                <a:off x="7749291" y="1370325"/>
                <a:ext cx="321081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곰방대에서 뿜어져 나오는 연기를 다뤄 효과를 부여하는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서포터</a:t>
                </a:r>
                <a:endParaRPr lang="en-US" altLang="ko-KR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59F654CB-4633-5E10-7E0B-A2BF2D64610A}"/>
                </a:ext>
              </a:extLst>
            </p:cNvPr>
            <p:cNvCxnSpPr>
              <a:cxnSpLocks/>
              <a:stCxn id="143" idx="1"/>
              <a:endCxn id="140" idx="6"/>
            </p:cNvCxnSpPr>
            <p:nvPr/>
          </p:nvCxnSpPr>
          <p:spPr>
            <a:xfrm flipH="1" flipV="1">
              <a:off x="5982782" y="1055080"/>
              <a:ext cx="1357573" cy="1"/>
            </a:xfrm>
            <a:prstGeom prst="line">
              <a:avLst/>
            </a:prstGeom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5F742C-6F2B-5093-FD0A-732B83C68C68}"/>
              </a:ext>
            </a:extLst>
          </p:cNvPr>
          <p:cNvGrpSpPr/>
          <p:nvPr/>
        </p:nvGrpSpPr>
        <p:grpSpPr>
          <a:xfrm>
            <a:off x="610525" y="4700500"/>
            <a:ext cx="5251620" cy="1481579"/>
            <a:chOff x="610525" y="4036201"/>
            <a:chExt cx="5251620" cy="1481579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0E63CE52-280B-FDFA-B3CE-6F3268CAEDD5}"/>
                </a:ext>
              </a:extLst>
            </p:cNvPr>
            <p:cNvGrpSpPr/>
            <p:nvPr/>
          </p:nvGrpSpPr>
          <p:grpSpPr>
            <a:xfrm>
              <a:off x="684326" y="4940057"/>
              <a:ext cx="3317479" cy="577723"/>
              <a:chOff x="460659" y="5398865"/>
              <a:chExt cx="3723904" cy="648500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85DF6CCA-658A-20B6-EB59-445294BA1D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55150" b="79573"/>
              <a:stretch>
                <a:fillRect/>
              </a:stretch>
            </p:blipFill>
            <p:spPr>
              <a:xfrm>
                <a:off x="460659" y="5398865"/>
                <a:ext cx="1877654" cy="471866"/>
              </a:xfrm>
              <a:prstGeom prst="rect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D969B575-1D1C-93B8-2396-036E52F0F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63985" r="61470" b="7940"/>
              <a:stretch>
                <a:fillRect/>
              </a:stretch>
            </p:blipFill>
            <p:spPr>
              <a:xfrm>
                <a:off x="2571531" y="5398865"/>
                <a:ext cx="1613032" cy="648500"/>
              </a:xfrm>
              <a:prstGeom prst="rect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</p:pic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47303F9B-478B-820E-71CB-B2C81FCA77A0}"/>
                </a:ext>
              </a:extLst>
            </p:cNvPr>
            <p:cNvGrpSpPr/>
            <p:nvPr/>
          </p:nvGrpSpPr>
          <p:grpSpPr>
            <a:xfrm>
              <a:off x="610525" y="4036201"/>
              <a:ext cx="3465080" cy="662611"/>
              <a:chOff x="7903961" y="3186331"/>
              <a:chExt cx="3465080" cy="662611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93691D21-FC4C-ADF3-90C8-843AF5E78BAE}"/>
                  </a:ext>
                </a:extLst>
              </p:cNvPr>
              <p:cNvSpPr/>
              <p:nvPr/>
            </p:nvSpPr>
            <p:spPr>
              <a:xfrm>
                <a:off x="7903961" y="3186331"/>
                <a:ext cx="3465080" cy="662611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F5BAE9D-09AF-1EFA-A452-DF61B4FE4340}"/>
                  </a:ext>
                </a:extLst>
              </p:cNvPr>
              <p:cNvSpPr txBox="1"/>
              <p:nvPr/>
            </p:nvSpPr>
            <p:spPr>
              <a:xfrm>
                <a:off x="8322039" y="3325276"/>
                <a:ext cx="2628925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연기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/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안개를 뜻하는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+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춤을 펼치는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 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=&gt;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춤을 추는 듯한 동작을 통해 연기를 다루는 캐릭터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68C8AB07-294A-1A72-5668-F6BAC33F40FD}"/>
                </a:ext>
              </a:extLst>
            </p:cNvPr>
            <p:cNvCxnSpPr>
              <a:cxnSpLocks/>
              <a:stCxn id="172" idx="2"/>
              <a:endCxn id="71" idx="3"/>
            </p:cNvCxnSpPr>
            <p:nvPr/>
          </p:nvCxnSpPr>
          <p:spPr>
            <a:xfrm flipH="1">
              <a:off x="4075605" y="4367506"/>
              <a:ext cx="1678540" cy="1"/>
            </a:xfrm>
            <a:prstGeom prst="line">
              <a:avLst/>
            </a:prstGeom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92A36799-DFD5-E776-DC2A-C98C3ED0D3FA}"/>
                </a:ext>
              </a:extLst>
            </p:cNvPr>
            <p:cNvSpPr/>
            <p:nvPr/>
          </p:nvSpPr>
          <p:spPr>
            <a:xfrm>
              <a:off x="5754145" y="4313506"/>
              <a:ext cx="108000" cy="108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glow rad="50800">
                <a:schemeClr val="accent5">
                  <a:lumMod val="20000"/>
                  <a:lumOff val="8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FACB201B-2B19-D789-1067-506D911EC52D}"/>
              </a:ext>
            </a:extLst>
          </p:cNvPr>
          <p:cNvGrpSpPr/>
          <p:nvPr/>
        </p:nvGrpSpPr>
        <p:grpSpPr>
          <a:xfrm>
            <a:off x="7265455" y="3884924"/>
            <a:ext cx="4442591" cy="662611"/>
            <a:chOff x="7485884" y="3410211"/>
            <a:chExt cx="4442591" cy="662611"/>
          </a:xfrm>
        </p:grpSpPr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id="{5DCFA64D-2747-B99D-FDD5-D1E0A6C38C09}"/>
                </a:ext>
              </a:extLst>
            </p:cNvPr>
            <p:cNvGrpSpPr/>
            <p:nvPr/>
          </p:nvGrpSpPr>
          <p:grpSpPr>
            <a:xfrm>
              <a:off x="8098603" y="3410211"/>
              <a:ext cx="3829872" cy="662611"/>
              <a:chOff x="8098603" y="3410211"/>
              <a:chExt cx="3829872" cy="662611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50777CA7-B17F-BDA3-8D14-6BCAE4EE570D}"/>
                  </a:ext>
                </a:extLst>
              </p:cNvPr>
              <p:cNvSpPr/>
              <p:nvPr/>
            </p:nvSpPr>
            <p:spPr>
              <a:xfrm>
                <a:off x="8098603" y="3410211"/>
                <a:ext cx="3829872" cy="662611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9A7EB2AA-7CF1-D751-F955-6B694494C9BB}"/>
                  </a:ext>
                </a:extLst>
              </p:cNvPr>
              <p:cNvSpPr txBox="1"/>
              <p:nvPr/>
            </p:nvSpPr>
            <p:spPr>
              <a:xfrm>
                <a:off x="8393706" y="3549156"/>
                <a:ext cx="3239669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약간의 조건이 필요하지만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안정성이 뛰어난 버프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를 보유한 서포터 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파티 전체 보호막 형성</a:t>
                </a:r>
                <a:r>
                  <a: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방어력 증가 등</a:t>
                </a:r>
                <a:r>
                  <a: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</p:txBody>
          </p:sp>
        </p:grp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A9D4CE6C-6F17-05A9-1DAC-7BCA8B0528F4}"/>
                </a:ext>
              </a:extLst>
            </p:cNvPr>
            <p:cNvSpPr/>
            <p:nvPr/>
          </p:nvSpPr>
          <p:spPr>
            <a:xfrm>
              <a:off x="7485884" y="3687516"/>
              <a:ext cx="108000" cy="108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glow rad="50800">
                <a:schemeClr val="accent5">
                  <a:lumMod val="20000"/>
                  <a:lumOff val="8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B7E6FEB4-BC8B-11D2-FF23-4764D4B881AB}"/>
                </a:ext>
              </a:extLst>
            </p:cNvPr>
            <p:cNvCxnSpPr>
              <a:cxnSpLocks/>
              <a:stCxn id="150" idx="1"/>
              <a:endCxn id="164" idx="6"/>
            </p:cNvCxnSpPr>
            <p:nvPr/>
          </p:nvCxnSpPr>
          <p:spPr>
            <a:xfrm flipH="1" flipV="1">
              <a:off x="7593884" y="3741516"/>
              <a:ext cx="504719" cy="1"/>
            </a:xfrm>
            <a:prstGeom prst="line">
              <a:avLst/>
            </a:prstGeom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275D3B9-7892-114B-6479-6C129032C6A4}"/>
              </a:ext>
            </a:extLst>
          </p:cNvPr>
          <p:cNvGrpSpPr/>
          <p:nvPr/>
        </p:nvGrpSpPr>
        <p:grpSpPr>
          <a:xfrm>
            <a:off x="1719123" y="833308"/>
            <a:ext cx="8753754" cy="553998"/>
            <a:chOff x="2010992" y="5817805"/>
            <a:chExt cx="8753754" cy="55399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CD9B695-AE79-C17D-A1F6-B161B9948B7F}"/>
                </a:ext>
              </a:extLst>
            </p:cNvPr>
            <p:cNvSpPr txBox="1"/>
            <p:nvPr/>
          </p:nvSpPr>
          <p:spPr>
            <a:xfrm>
              <a:off x="2266549" y="5971694"/>
              <a:ext cx="8242641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춤을 추는 듯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한 동작으로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곰방대를 휘두르고</a:t>
              </a:r>
              <a:r>
                <a:rPr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곰방대에서 뿜어져 나온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연무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 파티의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안정성을 높여주는 서포터</a:t>
              </a:r>
              <a:endParaRPr lang="en-US" altLang="ko-KR" sz="16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0953821-8ACB-569C-70AB-343837E6F8A9}"/>
                </a:ext>
              </a:extLst>
            </p:cNvPr>
            <p:cNvSpPr txBox="1"/>
            <p:nvPr/>
          </p:nvSpPr>
          <p:spPr>
            <a:xfrm>
              <a:off x="2010992" y="5817805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3600" dirty="0">
                  <a:latin typeface="EBS주시경 Bold" panose="02020603020101020101" pitchFamily="18" charset="-127"/>
                  <a:ea typeface="EBS주시경 Bold" panose="02020603020101020101" pitchFamily="18" charset="-127"/>
                  <a:cs typeface="Pretendard SemiBold" panose="02000703000000020004" pitchFamily="2" charset="-127"/>
                </a:rPr>
                <a:t>“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C9CF42-E937-8773-C298-6F7A0FD581AB}"/>
                </a:ext>
              </a:extLst>
            </p:cNvPr>
            <p:cNvSpPr txBox="1"/>
            <p:nvPr/>
          </p:nvSpPr>
          <p:spPr>
            <a:xfrm>
              <a:off x="10533914" y="5817805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>
                <a:defRPr sz="3600">
                  <a:latin typeface="EBS주시경 Bold" panose="02020603020101020101" pitchFamily="18" charset="-127"/>
                  <a:ea typeface="EBS주시경 Bold" panose="02020603020101020101" pitchFamily="18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/>
                <a:t>”</a:t>
              </a:r>
              <a:endParaRPr lang="en-US" altLang="ko-KR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ACD851D-14B9-650D-0009-E13BC84CC050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91C77A4-9579-0A18-38F4-781E6AE8CE6A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0DA10337-8605-EC5C-A87D-0A80C6D3E4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B5E1C1F3-5D15-9B5E-D1F7-6565404394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F2F55434-5E0F-19E9-91ED-688EAB02753B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38B9B03-43DB-8518-4C20-7BB128CCA530}"/>
                </a:ext>
              </a:extLst>
            </p:cNvPr>
            <p:cNvSpPr txBox="1"/>
            <p:nvPr/>
          </p:nvSpPr>
          <p:spPr>
            <a:xfrm>
              <a:off x="919763" y="215445"/>
              <a:ext cx="67037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1. </a:t>
              </a:r>
              <a:r>
                <a:rPr lang="ko-KR" altLang="en-US" dirty="0"/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5463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42CCB-38BB-6DF7-C88D-4B82B4237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9EE7EC3-AD68-D5B2-88CC-6A9457C3D85B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B195CC7-B540-9636-D815-BC677212E82E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47462136-5E3A-B003-31B9-934A1A7D83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64735235-BFF2-AC04-4107-3C4105096F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3E777D7-7B2D-67C6-7C1D-4B7109D4F657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FA66AC-C993-F1F9-7727-24EDA953A89C}"/>
                </a:ext>
              </a:extLst>
            </p:cNvPr>
            <p:cNvSpPr txBox="1"/>
            <p:nvPr/>
          </p:nvSpPr>
          <p:spPr>
            <a:xfrm>
              <a:off x="919763" y="215445"/>
              <a:ext cx="67037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1. </a:t>
              </a:r>
              <a:r>
                <a:rPr lang="ko-KR" altLang="en-US" dirty="0"/>
                <a:t>개요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FBF6539-23A8-FBE8-EF3A-2D95974D64A0}"/>
              </a:ext>
            </a:extLst>
          </p:cNvPr>
          <p:cNvGrpSpPr/>
          <p:nvPr/>
        </p:nvGrpSpPr>
        <p:grpSpPr>
          <a:xfrm>
            <a:off x="2237270" y="309901"/>
            <a:ext cx="1448850" cy="237852"/>
            <a:chOff x="2241824" y="309901"/>
            <a:chExt cx="1448850" cy="237852"/>
          </a:xfrm>
        </p:grpSpPr>
        <p:pic>
          <p:nvPicPr>
            <p:cNvPr id="26" name="그림 25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301CF1E-0149-B3F8-2F90-10BEB230A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448850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3802A5-76F3-40AE-1AD0-AAEFCDD3B02E}"/>
                </a:ext>
              </a:extLst>
            </p:cNvPr>
            <p:cNvSpPr txBox="1"/>
            <p:nvPr/>
          </p:nvSpPr>
          <p:spPr>
            <a:xfrm>
              <a:off x="2241824" y="344189"/>
              <a:ext cx="1448850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(2</a:t>
              </a:r>
              <a:r>
                <a:rPr lang="en-US" altLang="ko-KR" sz="11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캐릭터 소개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15" name="그림 14" descr="하늘, 아니메, 만화 영화, CG 아트워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D021C50-96C0-3BF3-E7E9-E6539F31C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14" y="1139375"/>
            <a:ext cx="3172500" cy="5076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8C60FC6-5685-6389-0B7F-42EBDAD40A76}"/>
              </a:ext>
            </a:extLst>
          </p:cNvPr>
          <p:cNvGrpSpPr/>
          <p:nvPr/>
        </p:nvGrpSpPr>
        <p:grpSpPr>
          <a:xfrm>
            <a:off x="678564" y="5413762"/>
            <a:ext cx="2880000" cy="671600"/>
            <a:chOff x="678564" y="5413762"/>
            <a:chExt cx="2880000" cy="67160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E41E66E-3C69-86B2-2940-B223C3664B62}"/>
                </a:ext>
              </a:extLst>
            </p:cNvPr>
            <p:cNvSpPr/>
            <p:nvPr/>
          </p:nvSpPr>
          <p:spPr>
            <a:xfrm>
              <a:off x="678564" y="5413762"/>
              <a:ext cx="2880000" cy="6716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D05B5A-247C-D4A7-C6B0-9C1EFBD3ECBF}"/>
                </a:ext>
              </a:extLst>
            </p:cNvPr>
            <p:cNvSpPr txBox="1"/>
            <p:nvPr/>
          </p:nvSpPr>
          <p:spPr>
            <a:xfrm>
              <a:off x="923525" y="5472563"/>
              <a:ext cx="2390078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천지방이 멸망한 후 세상을 유랑하던 도사</a:t>
              </a:r>
              <a:r>
                <a:rPr lang="en-US" altLang="ko-KR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endParaRPr lang="en-US" altLang="ko-KR" sz="900" dirty="0">
                <a:solidFill>
                  <a:srgbClr val="FBF2FA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r>
                <a:rPr lang="ko-KR" altLang="en-US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그녀가 피워내는 연무는 아군을 따스하게 품어주지만</a:t>
              </a:r>
              <a:r>
                <a:rPr lang="en-US" altLang="ko-KR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br>
                <a:rPr lang="en-US" altLang="ko-KR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ko-KR" altLang="en-US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적에게는 서늘하게 스며든다</a:t>
              </a:r>
              <a:r>
                <a:rPr lang="en-US" altLang="ko-KR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8E7A8E-4E12-BB7B-95E2-DD60187291AD}"/>
              </a:ext>
            </a:extLst>
          </p:cNvPr>
          <p:cNvSpPr/>
          <p:nvPr/>
        </p:nvSpPr>
        <p:spPr>
          <a:xfrm>
            <a:off x="2750820" y="5202449"/>
            <a:ext cx="807744" cy="152511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9F522D9-AC5E-63BF-1C16-7888D77575AE}"/>
              </a:ext>
            </a:extLst>
          </p:cNvPr>
          <p:cNvGrpSpPr/>
          <p:nvPr/>
        </p:nvGrpSpPr>
        <p:grpSpPr>
          <a:xfrm>
            <a:off x="1105898" y="1267201"/>
            <a:ext cx="2457372" cy="537519"/>
            <a:chOff x="1292498" y="940714"/>
            <a:chExt cx="2457372" cy="5375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E59784D-65D6-AB40-7CBB-9E451A61FA22}"/>
                </a:ext>
              </a:extLst>
            </p:cNvPr>
            <p:cNvSpPr txBox="1"/>
            <p:nvPr/>
          </p:nvSpPr>
          <p:spPr>
            <a:xfrm>
              <a:off x="1292498" y="940714"/>
              <a:ext cx="2457372" cy="537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n w="38100">
                    <a:solidFill>
                      <a:schemeClr val="bg1"/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신비롭게 피어나는 연무</a:t>
              </a:r>
              <a:r>
                <a:rPr lang="en-US" altLang="ko-KR" sz="1200" dirty="0">
                  <a:ln w="38100">
                    <a:solidFill>
                      <a:schemeClr val="bg1"/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en-US" altLang="ko-KR" sz="1600" dirty="0">
                  <a:ln w="50800">
                    <a:solidFill>
                      <a:schemeClr val="bg1"/>
                    </a:solidFill>
                  </a:ln>
                  <a:latin typeface="바른공군체 Medium" panose="020B0600000101010101" pitchFamily="50" charset="-127"/>
                  <a:ea typeface="바른공군체 Medium" panose="020B0600000101010101" pitchFamily="50" charset="-127"/>
                </a:rPr>
                <a:t> </a:t>
              </a:r>
              <a:r>
                <a:rPr lang="ko-KR" altLang="en-US" sz="2800" dirty="0">
                  <a:ln w="50800">
                    <a:solidFill>
                      <a:schemeClr val="bg1"/>
                    </a:solidFill>
                  </a:ln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다온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BAAA90D-BF28-A7DD-B40E-58F751BD16E6}"/>
                </a:ext>
              </a:extLst>
            </p:cNvPr>
            <p:cNvSpPr txBox="1"/>
            <p:nvPr/>
          </p:nvSpPr>
          <p:spPr>
            <a:xfrm>
              <a:off x="1292498" y="940714"/>
              <a:ext cx="2457372" cy="537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신비롭게 피어나는 연무</a:t>
              </a:r>
              <a:r>
                <a:rPr lang="en-US" altLang="ko-KR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en-US" altLang="ko-KR" sz="1600" dirty="0">
                  <a:ln w="50800">
                    <a:noFill/>
                  </a:ln>
                  <a:latin typeface="바른공군체 Medium" panose="020B0600000101010101" pitchFamily="50" charset="-127"/>
                  <a:ea typeface="바른공군체 Medium" panose="020B0600000101010101" pitchFamily="50" charset="-127"/>
                </a:rPr>
                <a:t> </a:t>
              </a:r>
              <a:r>
                <a:rPr lang="ko-KR" altLang="en-US" sz="2800" dirty="0">
                  <a:ln w="50800">
                    <a:noFill/>
                  </a:ln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다온</a:t>
              </a:r>
            </a:p>
          </p:txBody>
        </p:sp>
      </p:grpSp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id="{22E498F8-442A-1633-395A-95BFDDAE95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210948"/>
              </p:ext>
            </p:extLst>
          </p:nvPr>
        </p:nvGraphicFramePr>
        <p:xfrm>
          <a:off x="4171358" y="1139375"/>
          <a:ext cx="7326776" cy="5076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76446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2439695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  <a:gridCol w="3810635">
                  <a:extLst>
                    <a:ext uri="{9D8B030D-6E8A-4147-A177-3AD203B41FA5}">
                      <a16:colId xmlns:a16="http://schemas.microsoft.com/office/drawing/2014/main" val="2087488257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다온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신비롭게 피어나는 연무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86294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출신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천지방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도사들의 집단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8809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성격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밝음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68626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160cm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78049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사용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곰방대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36849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속성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64893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서포터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서브 탱커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63375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태생 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9378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스타일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곰방대로 적을 타격하면서 발생한 연무로 파티의 안정성을 높여주는 효과를 부여하는 서포터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44000" marR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871904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배경 스토리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동양에 근거지를 둔 천지방의 견습 도사였지만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내부와 외부의 적으로 인해 천지방이 멸망하게 된 후 오빠인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가람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을 따라 세상을 유랑하던 도사이다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도사들의 수장이었던 아버지를 그리워하며 그가 평소에 사용하던 곰방대를 무기로 사용한다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44000" marR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</a:tbl>
          </a:graphicData>
        </a:graphic>
      </p:graphicFrame>
      <p:grpSp>
        <p:nvGrpSpPr>
          <p:cNvPr id="76" name="그룹 75">
            <a:extLst>
              <a:ext uri="{FF2B5EF4-FFF2-40B4-BE49-F238E27FC236}">
                <a16:creationId xmlns:a16="http://schemas.microsoft.com/office/drawing/2014/main" id="{CD50A1E6-3090-5E72-2DD6-F1F9D69DB647}"/>
              </a:ext>
            </a:extLst>
          </p:cNvPr>
          <p:cNvGrpSpPr/>
          <p:nvPr/>
        </p:nvGrpSpPr>
        <p:grpSpPr>
          <a:xfrm>
            <a:off x="7844906" y="1267201"/>
            <a:ext cx="3162983" cy="3646435"/>
            <a:chOff x="7875146" y="1232731"/>
            <a:chExt cx="3162983" cy="3646435"/>
          </a:xfrm>
        </p:grpSpPr>
        <p:pic>
          <p:nvPicPr>
            <p:cNvPr id="70" name="그림 69" descr="파이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63BBAA9-A0D1-D8B7-33B9-0EB0CFB39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8830471" y="2662840"/>
              <a:ext cx="3522350" cy="892966"/>
            </a:xfrm>
            <a:prstGeom prst="rect">
              <a:avLst/>
            </a:prstGeom>
          </p:spPr>
        </p:pic>
        <p:pic>
          <p:nvPicPr>
            <p:cNvPr id="68" name="그림 67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1841122-EA44-58B5-3E4A-4CEAA80FB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7875146" y="1356816"/>
              <a:ext cx="1788911" cy="3522350"/>
            </a:xfrm>
            <a:prstGeom prst="rect">
              <a:avLst/>
            </a:prstGeom>
            <a:effectLst/>
          </p:spPr>
        </p:pic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924CD28F-27AC-A8CF-DF16-696B6C44FDA8}"/>
                </a:ext>
              </a:extLst>
            </p:cNvPr>
            <p:cNvCxnSpPr>
              <a:cxnSpLocks/>
            </p:cNvCxnSpPr>
            <p:nvPr/>
          </p:nvCxnSpPr>
          <p:spPr>
            <a:xfrm>
              <a:off x="8911378" y="1392656"/>
              <a:ext cx="1847305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30C28D5F-4077-0529-F760-142C51B83EE4}"/>
                </a:ext>
              </a:extLst>
            </p:cNvPr>
            <p:cNvCxnSpPr>
              <a:cxnSpLocks/>
            </p:cNvCxnSpPr>
            <p:nvPr/>
          </p:nvCxnSpPr>
          <p:spPr>
            <a:xfrm>
              <a:off x="9933547" y="1457238"/>
              <a:ext cx="0" cy="3304172"/>
            </a:xfrm>
            <a:prstGeom prst="straightConnector1">
              <a:avLst/>
            </a:prstGeom>
            <a:ln w="6350"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DEA28CBD-C0C7-7737-3A50-471EB93EF0CC}"/>
                </a:ext>
              </a:extLst>
            </p:cNvPr>
            <p:cNvCxnSpPr>
              <a:cxnSpLocks/>
            </p:cNvCxnSpPr>
            <p:nvPr/>
          </p:nvCxnSpPr>
          <p:spPr>
            <a:xfrm>
              <a:off x="8911378" y="4825992"/>
              <a:ext cx="1847305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629EF33-46D4-0E05-64D4-F5101969EFC5}"/>
                </a:ext>
              </a:extLst>
            </p:cNvPr>
            <p:cNvSpPr txBox="1"/>
            <p:nvPr/>
          </p:nvSpPr>
          <p:spPr>
            <a:xfrm>
              <a:off x="10192499" y="1232731"/>
              <a:ext cx="798295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무기 컨셉 예시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&gt;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510A7D1-15BE-13B2-BE91-3FB611D0BE47}"/>
                </a:ext>
              </a:extLst>
            </p:cNvPr>
            <p:cNvSpPr txBox="1"/>
            <p:nvPr/>
          </p:nvSpPr>
          <p:spPr>
            <a:xfrm>
              <a:off x="8320760" y="1232731"/>
              <a:ext cx="897682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컨셉 예시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&gt;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EF1FEE4-5D2E-21EA-FB20-A525F2C022E4}"/>
                </a:ext>
              </a:extLst>
            </p:cNvPr>
            <p:cNvSpPr txBox="1"/>
            <p:nvPr/>
          </p:nvSpPr>
          <p:spPr>
            <a:xfrm>
              <a:off x="9990080" y="3040074"/>
              <a:ext cx="347851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160cm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A4CFA5A-5FB9-11F7-E1A0-FC31C7C17D0B}"/>
              </a:ext>
            </a:extLst>
          </p:cNvPr>
          <p:cNvGrpSpPr/>
          <p:nvPr/>
        </p:nvGrpSpPr>
        <p:grpSpPr>
          <a:xfrm>
            <a:off x="678564" y="5007186"/>
            <a:ext cx="506570" cy="339133"/>
            <a:chOff x="1975503" y="1412597"/>
            <a:chExt cx="794809" cy="540914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38DFF2AB-5162-2E34-4393-EEC1C7956835}"/>
                </a:ext>
              </a:extLst>
            </p:cNvPr>
            <p:cNvSpPr/>
            <p:nvPr/>
          </p:nvSpPr>
          <p:spPr>
            <a:xfrm>
              <a:off x="1975503" y="1412597"/>
              <a:ext cx="219513" cy="54091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후열</a:t>
              </a: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AD087BE1-1F85-D963-C119-29D778E4F3A4}"/>
                </a:ext>
              </a:extLst>
            </p:cNvPr>
            <p:cNvSpPr/>
            <p:nvPr/>
          </p:nvSpPr>
          <p:spPr>
            <a:xfrm>
              <a:off x="2263151" y="1412597"/>
              <a:ext cx="219513" cy="54091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중열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67768E9-54DC-B79B-590A-D8EDDEF9B509}"/>
                </a:ext>
              </a:extLst>
            </p:cNvPr>
            <p:cNvSpPr/>
            <p:nvPr/>
          </p:nvSpPr>
          <p:spPr>
            <a:xfrm>
              <a:off x="2550799" y="1412597"/>
              <a:ext cx="219513" cy="54091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accent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전열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A2E94D0-1D9D-BFE3-D8EE-62B2A24135A7}"/>
              </a:ext>
            </a:extLst>
          </p:cNvPr>
          <p:cNvSpPr txBox="1"/>
          <p:nvPr/>
        </p:nvSpPr>
        <p:spPr>
          <a:xfrm>
            <a:off x="2806841" y="5217149"/>
            <a:ext cx="695703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800" dirty="0"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서포터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서브 탱커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6604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A1488-9431-E039-9E42-D89CC0BA7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5BFE9EA-240F-2974-2F60-B962E0FF1531}"/>
              </a:ext>
            </a:extLst>
          </p:cNvPr>
          <p:cNvSpPr/>
          <p:nvPr/>
        </p:nvSpPr>
        <p:spPr>
          <a:xfrm>
            <a:off x="1309647" y="856992"/>
            <a:ext cx="1973745" cy="19488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1B0BC1A7-0711-DF11-5D49-0321CC6CA86D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28FDC08-B596-E0D1-3DE7-9E6AED2F2879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E00A6467-6770-E105-C077-D33F36AFB4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6C82DC40-469A-1F7A-ED47-24A8FB8C8E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BB49763-C00C-3272-E3D5-2364807951E7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BA4AFE-A195-FD70-8F37-49F825868EBA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435E0E-5791-EE8C-09E1-F250A9902388}"/>
              </a:ext>
            </a:extLst>
          </p:cNvPr>
          <p:cNvGrpSpPr/>
          <p:nvPr/>
        </p:nvGrpSpPr>
        <p:grpSpPr>
          <a:xfrm>
            <a:off x="2241824" y="309901"/>
            <a:ext cx="1428011" cy="237852"/>
            <a:chOff x="2241824" y="309901"/>
            <a:chExt cx="1428011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ED12C64-571F-847C-A7DA-847DF7D7A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428011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6A7B8EE-0445-CC65-130B-ECD9F1021201}"/>
                </a:ext>
              </a:extLst>
            </p:cNvPr>
            <p:cNvSpPr txBox="1"/>
            <p:nvPr/>
          </p:nvSpPr>
          <p:spPr>
            <a:xfrm>
              <a:off x="2241824" y="344189"/>
              <a:ext cx="1428011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스타일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9D6D05A-020D-574E-8C1F-B52CDCCB817C}"/>
              </a:ext>
            </a:extLst>
          </p:cNvPr>
          <p:cNvSpPr txBox="1"/>
          <p:nvPr/>
        </p:nvSpPr>
        <p:spPr>
          <a:xfrm>
            <a:off x="3898735" y="393865"/>
            <a:ext cx="406842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171450" indent="-171450">
              <a:buClr>
                <a:srgbClr val="FF0000"/>
              </a:buClr>
              <a:buFont typeface="Cinzel Bold" panose="00000800000000000000" pitchFamily="50" charset="0"/>
              <a:buChar char="!"/>
            </a:pP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3x3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그리드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턴제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전투에 기반하여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다온의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전투 스타일과 스킬을 기획했습니다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C79F13C-D9C1-3A04-A9C6-F13C405AEE17}"/>
              </a:ext>
            </a:extLst>
          </p:cNvPr>
          <p:cNvGrpSpPr/>
          <p:nvPr/>
        </p:nvGrpSpPr>
        <p:grpSpPr>
          <a:xfrm>
            <a:off x="263525" y="825282"/>
            <a:ext cx="874800" cy="226591"/>
            <a:chOff x="263525" y="1018366"/>
            <a:chExt cx="874800" cy="22659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58B124-FB7F-6FD3-2DF1-F9A70AF44A27}"/>
                </a:ext>
              </a:extLst>
            </p:cNvPr>
            <p:cNvSpPr txBox="1"/>
            <p:nvPr/>
          </p:nvSpPr>
          <p:spPr>
            <a:xfrm>
              <a:off x="263772" y="1018366"/>
              <a:ext cx="874306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스타일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D86400AB-2ACE-73AD-9F7C-C2DCB3EF84B0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1244957"/>
              <a:ext cx="874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A9ABCDA-70C5-BAE0-DE05-73F6DF797574}"/>
              </a:ext>
            </a:extLst>
          </p:cNvPr>
          <p:cNvSpPr txBox="1"/>
          <p:nvPr/>
        </p:nvSpPr>
        <p:spPr>
          <a:xfrm>
            <a:off x="263772" y="1051873"/>
            <a:ext cx="8747587" cy="760959"/>
          </a:xfrm>
          <a:prstGeom prst="rect">
            <a:avLst/>
          </a:prstGeom>
          <a:noFill/>
        </p:spPr>
        <p:txBody>
          <a:bodyPr wrap="none" lIns="0" tIns="144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은 </a:t>
            </a: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곰방대로 적을 타격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하면서 발생한 연무로 </a:t>
            </a: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파티의 안정성을 높여주는 효과를 부여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하는 서포터입니다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타격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횟수에 비례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하여 수치가 증가하는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보호막을 아군에게 부여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할 수 있으며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파티의 안정성을 높여주는 효과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가장 강력한 하나의 적 약화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체력이 가장 낮은 아군 회복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보유한 캐릭터입니다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또한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특정 스킬 사용 시 타격 횟수를 증가시켜 주기 때문에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전투를 지속할 수록 더 많은 보호막을 부여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할 수 있습니다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936F3D-C56E-1210-151E-DCA4BA787A4E}"/>
              </a:ext>
            </a:extLst>
          </p:cNvPr>
          <p:cNvSpPr txBox="1"/>
          <p:nvPr/>
        </p:nvSpPr>
        <p:spPr>
          <a:xfrm>
            <a:off x="1346740" y="877488"/>
            <a:ext cx="1899559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[  </a:t>
            </a:r>
            <a:r>
              <a:rPr lang="ko-KR" altLang="en-US" sz="1000" dirty="0">
                <a:solidFill>
                  <a:schemeClr val="accent5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서포터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서브 탱커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/ </a:t>
            </a:r>
            <a:r>
              <a:rPr lang="en-US" altLang="ko-KR" sz="1000" b="1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solidFill>
                  <a:schemeClr val="accent5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근거리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/  </a:t>
            </a:r>
            <a:r>
              <a:rPr lang="ko-KR" altLang="en-US" sz="1000" dirty="0">
                <a:solidFill>
                  <a:schemeClr val="accent5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전열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 </a:t>
            </a:r>
            <a:r>
              <a: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]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3F2B66E-5A6E-7612-B8C9-E93817E60218}"/>
              </a:ext>
            </a:extLst>
          </p:cNvPr>
          <p:cNvGrpSpPr/>
          <p:nvPr/>
        </p:nvGrpSpPr>
        <p:grpSpPr>
          <a:xfrm>
            <a:off x="263525" y="2278535"/>
            <a:ext cx="10151726" cy="4427064"/>
            <a:chOff x="263525" y="2278535"/>
            <a:chExt cx="10151726" cy="4427064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30359A8E-1D46-885F-294E-64266E771556}"/>
                </a:ext>
              </a:extLst>
            </p:cNvPr>
            <p:cNvGrpSpPr/>
            <p:nvPr/>
          </p:nvGrpSpPr>
          <p:grpSpPr>
            <a:xfrm>
              <a:off x="263525" y="2278535"/>
              <a:ext cx="734400" cy="226591"/>
              <a:chOff x="263525" y="3835051"/>
              <a:chExt cx="734400" cy="22659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176417-EB28-BB93-B9EC-5492B2E2DD23}"/>
                  </a:ext>
                </a:extLst>
              </p:cNvPr>
              <p:cNvSpPr txBox="1"/>
              <p:nvPr/>
            </p:nvSpPr>
            <p:spPr>
              <a:xfrm>
                <a:off x="263772" y="3835051"/>
                <a:ext cx="733241" cy="226591"/>
              </a:xfrm>
              <a:prstGeom prst="rect">
                <a:avLst/>
              </a:prstGeom>
              <a:noFill/>
            </p:spPr>
            <p:txBody>
              <a:bodyPr wrap="none" lIns="144000" tIns="36000" rIns="144000" bIns="36000" rtlCol="0" anchor="ctr">
                <a:spAutoFit/>
              </a:bodyPr>
              <a:lstStyle/>
              <a:p>
                <a:r>
                  <a:rPr lang="ko-KR" altLang="en-US" sz="1000" dirty="0" err="1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매커니즘</a:t>
                </a:r>
                <a:endPara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A28A184C-D19F-E4EA-7650-FBD76E1A9C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3525" y="4061642"/>
                <a:ext cx="73440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68E97FF-974C-63C4-3134-E7A033B9E7FF}"/>
                </a:ext>
              </a:extLst>
            </p:cNvPr>
            <p:cNvGrpSpPr/>
            <p:nvPr/>
          </p:nvGrpSpPr>
          <p:grpSpPr>
            <a:xfrm>
              <a:off x="3520734" y="2663054"/>
              <a:ext cx="6894517" cy="914848"/>
              <a:chOff x="3520734" y="2952010"/>
              <a:chExt cx="6894517" cy="914848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86A3FF-94DA-3591-A089-ED2BCF785E5B}"/>
                  </a:ext>
                </a:extLst>
              </p:cNvPr>
              <p:cNvSpPr txBox="1"/>
              <p:nvPr/>
            </p:nvSpPr>
            <p:spPr>
              <a:xfrm>
                <a:off x="3520735" y="3142250"/>
                <a:ext cx="6894516" cy="724608"/>
              </a:xfrm>
              <a:prstGeom prst="rect">
                <a:avLst/>
              </a:prstGeom>
              <a:noFill/>
            </p:spPr>
            <p:txBody>
              <a:bodyPr wrap="none" lIns="0" tIns="108000" rIns="0" bIns="0" rtlCol="0" anchor="t">
                <a:spAutoFit/>
              </a:bodyPr>
              <a:lstStyle/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다온은 패시브 스킬 </a:t>
                </a:r>
                <a:r>
                  <a:rPr lang="en-US" altLang="ko-KR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피어나는 연무</a:t>
                </a:r>
                <a:r>
                  <a:rPr lang="en-US" altLang="ko-KR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로 인해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타격마다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아군에게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보호막을 부여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할 수 있습니다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보호막은 턴이 종료될 때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자신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최대 체력의 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{5 * N}%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에 해당하는 수치 만큼 부여됩니다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(N: 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타격 유효 횟수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해당 턴에 적을 성공적으로 타격한 횟수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보호막은 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2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턴간 유지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되며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이미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피어나는 연무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스킬로 부여한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보호막이 있는 경우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기존의 보호막을 제거한 후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새롭게 부여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0B14AB8-E110-A88B-D550-588A20A3B6CE}"/>
                  </a:ext>
                </a:extLst>
              </p:cNvPr>
              <p:cNvSpPr txBox="1"/>
              <p:nvPr/>
            </p:nvSpPr>
            <p:spPr>
              <a:xfrm>
                <a:off x="3520734" y="2952010"/>
                <a:ext cx="1087841" cy="190240"/>
              </a:xfrm>
              <a:prstGeom prst="rect">
                <a:avLst/>
              </a:prstGeom>
              <a:solidFill>
                <a:srgbClr val="FBF2FA"/>
              </a:solidFill>
              <a:ln w="63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lIns="72000" tIns="18000" rIns="72000" bIns="1800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보호막 부여</a:t>
                </a:r>
                <a:endPara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A37C5E2-55C5-CE02-976C-4CBBBFC7174D}"/>
                </a:ext>
              </a:extLst>
            </p:cNvPr>
            <p:cNvGrpSpPr/>
            <p:nvPr/>
          </p:nvGrpSpPr>
          <p:grpSpPr>
            <a:xfrm>
              <a:off x="3520980" y="5790751"/>
              <a:ext cx="6581930" cy="914848"/>
              <a:chOff x="3520980" y="5633251"/>
              <a:chExt cx="6581930" cy="914848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4231A22-3B73-0F08-CBA9-DDF7EC7C9045}"/>
                  </a:ext>
                </a:extLst>
              </p:cNvPr>
              <p:cNvSpPr txBox="1"/>
              <p:nvPr/>
            </p:nvSpPr>
            <p:spPr>
              <a:xfrm>
                <a:off x="3520980" y="5823491"/>
                <a:ext cx="6581930" cy="724608"/>
              </a:xfrm>
              <a:prstGeom prst="rect">
                <a:avLst/>
              </a:prstGeom>
              <a:noFill/>
            </p:spPr>
            <p:txBody>
              <a:bodyPr wrap="none" lIns="0" tIns="108000" rIns="0" bIns="0" rtlCol="0" anchor="t">
                <a:spAutoFit/>
              </a:bodyPr>
              <a:lstStyle/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 강화로 발생하는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추가 타격도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피어나는 연무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스킬의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보호막 부여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효과가 적용됩니다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곰방대에서 뿜어져 나온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연무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가 곰방대 형태로 뭉친 후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캐릭터의 모션을 따라 추가적인 공격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을 가합니다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모션 변경 없음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/ 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이펙트만 추가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추가 타격의 </a:t>
                </a:r>
                <a:r>
                  <a:rPr lang="ko-KR" altLang="en-US" sz="10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피해량은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스킬 </a:t>
                </a:r>
                <a:r>
                  <a:rPr lang="ko-KR" altLang="en-US" sz="10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피해량의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10%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로 적용 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D32226B-E1D2-7B05-8806-1A2ED6829652}"/>
                  </a:ext>
                </a:extLst>
              </p:cNvPr>
              <p:cNvSpPr txBox="1"/>
              <p:nvPr/>
            </p:nvSpPr>
            <p:spPr>
              <a:xfrm>
                <a:off x="3520980" y="5633251"/>
                <a:ext cx="1087841" cy="190240"/>
              </a:xfrm>
              <a:prstGeom prst="rect">
                <a:avLst/>
              </a:prstGeom>
              <a:solidFill>
                <a:srgbClr val="FBF2FA"/>
              </a:solidFill>
              <a:ln w="63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lIns="72000" tIns="18000" rIns="72000" bIns="1800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추가 타격</a:t>
                </a:r>
                <a:endPara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414D9EF-B539-B3EF-C2AA-F48ACE355DFE}"/>
                </a:ext>
              </a:extLst>
            </p:cNvPr>
            <p:cNvGrpSpPr/>
            <p:nvPr/>
          </p:nvGrpSpPr>
          <p:grpSpPr>
            <a:xfrm>
              <a:off x="3520734" y="4226902"/>
              <a:ext cx="6840015" cy="914848"/>
              <a:chOff x="3520734" y="4281428"/>
              <a:chExt cx="6840015" cy="914848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D8D2B57-4696-85A2-4D9E-430CF4678940}"/>
                  </a:ext>
                </a:extLst>
              </p:cNvPr>
              <p:cNvSpPr txBox="1"/>
              <p:nvPr/>
            </p:nvSpPr>
            <p:spPr>
              <a:xfrm>
                <a:off x="3520735" y="4471668"/>
                <a:ext cx="6840014" cy="724608"/>
              </a:xfrm>
              <a:prstGeom prst="rect">
                <a:avLst/>
              </a:prstGeom>
              <a:noFill/>
            </p:spPr>
            <p:txBody>
              <a:bodyPr wrap="none" lIns="0" tIns="108000" rIns="0" bIns="0" rtlCol="0" anchor="t">
                <a:spAutoFit/>
              </a:bodyPr>
              <a:lstStyle/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다온은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짙어지는 연무</a:t>
                </a:r>
                <a:r>
                  <a:rPr lang="en-US" altLang="ko-KR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스킬을 사용하면 자신에게 </a:t>
                </a:r>
                <a:r>
                  <a:rPr lang="en-US" altLang="ko-KR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 강화</a:t>
                </a:r>
                <a:r>
                  <a:rPr lang="en-US" altLang="ko-KR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효과를 부여합니다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 (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최대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3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스택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 강화 효과는 </a:t>
                </a:r>
                <a:r>
                  <a:rPr lang="en-US" altLang="ko-KR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2</a:t>
                </a:r>
                <a:r>
                  <a:rPr lang="ko-KR" altLang="en-US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턴이 지나면 스택이 초기화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되지만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적을 타격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하거나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짙어지는 연무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로 </a:t>
                </a:r>
                <a:r>
                  <a:rPr lang="ko-KR" altLang="en-US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스택을 쌓을 때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마다 </a:t>
                </a:r>
                <a:r>
                  <a:rPr lang="ko-KR" altLang="en-US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지속 시간이 갱신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기본 공격 및 스킬 사용 시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연무 강화 </a:t>
                </a:r>
                <a:r>
                  <a:rPr lang="en-US" altLang="ko-KR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스택 </a:t>
                </a:r>
                <a:r>
                  <a:rPr lang="ko-KR" altLang="en-US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당 </a:t>
                </a:r>
                <a:r>
                  <a:rPr lang="en-US" altLang="ko-KR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회의 추가 타격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이 발생합니다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5C77EA-87F9-7C65-F77A-9E24D7028582}"/>
                  </a:ext>
                </a:extLst>
              </p:cNvPr>
              <p:cNvSpPr txBox="1"/>
              <p:nvPr/>
            </p:nvSpPr>
            <p:spPr>
              <a:xfrm>
                <a:off x="3520734" y="4281428"/>
                <a:ext cx="1087841" cy="190240"/>
              </a:xfrm>
              <a:prstGeom prst="rect">
                <a:avLst/>
              </a:prstGeom>
              <a:solidFill>
                <a:srgbClr val="FBF2FA"/>
              </a:solidFill>
              <a:ln w="63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lIns="72000" tIns="18000" rIns="72000" bIns="1800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연무 강화</a:t>
                </a:r>
                <a:r>
                  <a: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 </a:t>
                </a: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효과</a:t>
                </a:r>
                <a:endPara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F2998B77-01EC-4547-2047-BB110E099787}"/>
                </a:ext>
              </a:extLst>
            </p:cNvPr>
            <p:cNvGrpSpPr/>
            <p:nvPr/>
          </p:nvGrpSpPr>
          <p:grpSpPr>
            <a:xfrm>
              <a:off x="263525" y="2663054"/>
              <a:ext cx="3012648" cy="4042545"/>
              <a:chOff x="263525" y="2663054"/>
              <a:chExt cx="3012648" cy="4042545"/>
            </a:xfrm>
          </p:grpSpPr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97CD34AE-8131-FA51-F19E-7A71D7C2FDA6}"/>
                  </a:ext>
                </a:extLst>
              </p:cNvPr>
              <p:cNvSpPr/>
              <p:nvPr/>
            </p:nvSpPr>
            <p:spPr>
              <a:xfrm>
                <a:off x="263525" y="2663054"/>
                <a:ext cx="3012648" cy="40425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47D72C9-66ED-1D8C-8659-7F4FCBD910A6}"/>
                  </a:ext>
                </a:extLst>
              </p:cNvPr>
              <p:cNvSpPr txBox="1"/>
              <p:nvPr/>
            </p:nvSpPr>
            <p:spPr>
              <a:xfrm>
                <a:off x="430540" y="6486543"/>
                <a:ext cx="2678618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>
                  <a:buClr>
                    <a:srgbClr val="FF0000"/>
                  </a:buClr>
                </a:pPr>
                <a:r>
                  <a:rPr lang="en-US" altLang="ko-KR" sz="800" dirty="0">
                    <a:solidFill>
                      <a:srgbClr val="00B05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* </a:t>
                </a:r>
                <a:r>
                  <a:rPr lang="ko-KR" altLang="en-US" sz="800" dirty="0">
                    <a:solidFill>
                      <a:srgbClr val="00B05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타격 유효 횟수</a:t>
                </a:r>
                <a:r>
                  <a:rPr lang="en-US" altLang="ko-KR" sz="800" dirty="0">
                    <a:solidFill>
                      <a:srgbClr val="00B05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(N) : </a:t>
                </a:r>
                <a:r>
                  <a:rPr lang="ko-KR" altLang="en-US" sz="800" dirty="0">
                    <a:solidFill>
                      <a:srgbClr val="00B05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해당 턴에서 타격이 빗나가지 않고 적중한 횟수</a:t>
                </a:r>
                <a:endParaRPr lang="en-US" altLang="ko-KR" sz="800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4" name="그림 13" descr="텍스트, 스크린샷, 폰트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75F97F5-CA61-5B4E-90A8-C27EED1C4A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256" y="2840166"/>
                <a:ext cx="2255542" cy="346367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54181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AB6E6-F17A-19FE-EA6D-445A64EAA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화살표: 오른쪽 542">
            <a:extLst>
              <a:ext uri="{FF2B5EF4-FFF2-40B4-BE49-F238E27FC236}">
                <a16:creationId xmlns:a16="http://schemas.microsoft.com/office/drawing/2014/main" id="{6475CAE5-05B4-45C5-C835-0EEC6DB9E717}"/>
              </a:ext>
            </a:extLst>
          </p:cNvPr>
          <p:cNvSpPr/>
          <p:nvPr/>
        </p:nvSpPr>
        <p:spPr>
          <a:xfrm>
            <a:off x="8598209" y="5302491"/>
            <a:ext cx="363882" cy="215232"/>
          </a:xfrm>
          <a:prstGeom prst="rightArrow">
            <a:avLst/>
          </a:prstGeom>
          <a:solidFill>
            <a:srgbClr val="FAFCBC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1" name="그룹 550">
            <a:extLst>
              <a:ext uri="{FF2B5EF4-FFF2-40B4-BE49-F238E27FC236}">
                <a16:creationId xmlns:a16="http://schemas.microsoft.com/office/drawing/2014/main" id="{FE532EB7-1A89-ADAF-0101-0ECD80C886A4}"/>
              </a:ext>
            </a:extLst>
          </p:cNvPr>
          <p:cNvGrpSpPr/>
          <p:nvPr/>
        </p:nvGrpSpPr>
        <p:grpSpPr>
          <a:xfrm>
            <a:off x="9000352" y="4288203"/>
            <a:ext cx="2783300" cy="2243808"/>
            <a:chOff x="9099393" y="4268220"/>
            <a:chExt cx="2783300" cy="2243808"/>
          </a:xfrm>
        </p:grpSpPr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E81C3D3D-CE22-2799-B71F-EB5E2D4EB06B}"/>
                </a:ext>
              </a:extLst>
            </p:cNvPr>
            <p:cNvSpPr/>
            <p:nvPr/>
          </p:nvSpPr>
          <p:spPr>
            <a:xfrm>
              <a:off x="9099393" y="4268220"/>
              <a:ext cx="2783300" cy="228183"/>
            </a:xfrm>
            <a:prstGeom prst="rect">
              <a:avLst/>
            </a:prstGeom>
            <a:solidFill>
              <a:srgbClr val="FBF2FA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519" name="TextBox 518">
              <a:extLst>
                <a:ext uri="{FF2B5EF4-FFF2-40B4-BE49-F238E27FC236}">
                  <a16:creationId xmlns:a16="http://schemas.microsoft.com/office/drawing/2014/main" id="{8E5AAB9B-C71B-027A-1F48-9943EA0AD1F7}"/>
                </a:ext>
              </a:extLst>
            </p:cNvPr>
            <p:cNvSpPr txBox="1"/>
            <p:nvPr/>
          </p:nvSpPr>
          <p:spPr>
            <a:xfrm>
              <a:off x="9610192" y="4305367"/>
              <a:ext cx="1761701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자신 최대 체력의 </a:t>
              </a:r>
              <a:r>
                <a:rPr lang="en-US" altLang="ko-KR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25%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보호막 부여</a:t>
              </a:r>
              <a:endParaRPr lang="en-US" altLang="ko-KR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455" name="그룹 454">
              <a:extLst>
                <a:ext uri="{FF2B5EF4-FFF2-40B4-BE49-F238E27FC236}">
                  <a16:creationId xmlns:a16="http://schemas.microsoft.com/office/drawing/2014/main" id="{74DBD154-1826-07EF-DF0A-ABA87F0B472C}"/>
                </a:ext>
              </a:extLst>
            </p:cNvPr>
            <p:cNvGrpSpPr/>
            <p:nvPr/>
          </p:nvGrpSpPr>
          <p:grpSpPr>
            <a:xfrm>
              <a:off x="9254555" y="4890349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456" name="평행 사변형 455">
                <a:extLst>
                  <a:ext uri="{FF2B5EF4-FFF2-40B4-BE49-F238E27FC236}">
                    <a16:creationId xmlns:a16="http://schemas.microsoft.com/office/drawing/2014/main" id="{AB4BDD2E-F1EA-328A-EE42-B71BC6D07251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7" name="평행 사변형 456">
                <a:extLst>
                  <a:ext uri="{FF2B5EF4-FFF2-40B4-BE49-F238E27FC236}">
                    <a16:creationId xmlns:a16="http://schemas.microsoft.com/office/drawing/2014/main" id="{45F5D4CC-EBCF-1689-211F-7C0E8474F8CF}"/>
                  </a:ext>
                </a:extLst>
              </p:cNvPr>
              <p:cNvSpPr/>
              <p:nvPr/>
            </p:nvSpPr>
            <p:spPr>
              <a:xfrm>
                <a:off x="5034785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8" name="평행 사변형 457">
                <a:extLst>
                  <a:ext uri="{FF2B5EF4-FFF2-40B4-BE49-F238E27FC236}">
                    <a16:creationId xmlns:a16="http://schemas.microsoft.com/office/drawing/2014/main" id="{B1C3AAF9-8353-9583-AFCB-B8BEDDA5C73E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9" name="평행 사변형 458">
                <a:extLst>
                  <a:ext uri="{FF2B5EF4-FFF2-40B4-BE49-F238E27FC236}">
                    <a16:creationId xmlns:a16="http://schemas.microsoft.com/office/drawing/2014/main" id="{27AE1B99-6994-029B-55AD-577FF504EE5A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0" name="평행 사변형 459">
                <a:extLst>
                  <a:ext uri="{FF2B5EF4-FFF2-40B4-BE49-F238E27FC236}">
                    <a16:creationId xmlns:a16="http://schemas.microsoft.com/office/drawing/2014/main" id="{799D68F0-67E0-E07D-EDC4-2418FDB04D41}"/>
                  </a:ext>
                </a:extLst>
              </p:cNvPr>
              <p:cNvSpPr/>
              <p:nvPr/>
            </p:nvSpPr>
            <p:spPr>
              <a:xfrm>
                <a:off x="5616139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1" name="평행 사변형 460">
                <a:extLst>
                  <a:ext uri="{FF2B5EF4-FFF2-40B4-BE49-F238E27FC236}">
                    <a16:creationId xmlns:a16="http://schemas.microsoft.com/office/drawing/2014/main" id="{1FEB9B68-1655-F633-B4DE-ED8AAFAC9E5E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2" name="평행 사변형 461">
                <a:extLst>
                  <a:ext uri="{FF2B5EF4-FFF2-40B4-BE49-F238E27FC236}">
                    <a16:creationId xmlns:a16="http://schemas.microsoft.com/office/drawing/2014/main" id="{79911DDA-DD0B-B084-D5C4-6DEE7036A83D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3" name="평행 사변형 462">
                <a:extLst>
                  <a:ext uri="{FF2B5EF4-FFF2-40B4-BE49-F238E27FC236}">
                    <a16:creationId xmlns:a16="http://schemas.microsoft.com/office/drawing/2014/main" id="{010772AB-25E6-4F16-6B2C-DEA14BBBB520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4" name="평행 사변형 463">
                <a:extLst>
                  <a:ext uri="{FF2B5EF4-FFF2-40B4-BE49-F238E27FC236}">
                    <a16:creationId xmlns:a16="http://schemas.microsoft.com/office/drawing/2014/main" id="{086AC353-DF9F-08FE-69BC-BC34A373AE21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65" name="그룹 464">
              <a:extLst>
                <a:ext uri="{FF2B5EF4-FFF2-40B4-BE49-F238E27FC236}">
                  <a16:creationId xmlns:a16="http://schemas.microsoft.com/office/drawing/2014/main" id="{B57D645E-BD71-2EB3-EBBA-268929A2C4E7}"/>
                </a:ext>
              </a:extLst>
            </p:cNvPr>
            <p:cNvGrpSpPr/>
            <p:nvPr/>
          </p:nvGrpSpPr>
          <p:grpSpPr>
            <a:xfrm>
              <a:off x="9550901" y="5302543"/>
              <a:ext cx="295816" cy="574091"/>
              <a:chOff x="3911410" y="2411116"/>
              <a:chExt cx="915181" cy="1776097"/>
            </a:xfr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grpSpPr>
          <p:sp>
            <p:nvSpPr>
              <p:cNvPr id="466" name="자유형: 도형 465">
                <a:extLst>
                  <a:ext uri="{FF2B5EF4-FFF2-40B4-BE49-F238E27FC236}">
                    <a16:creationId xmlns:a16="http://schemas.microsoft.com/office/drawing/2014/main" id="{CA962336-E1CF-0B62-4AE4-53BD61CC4524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67" name="자유형: 도형 466">
                <a:extLst>
                  <a:ext uri="{FF2B5EF4-FFF2-40B4-BE49-F238E27FC236}">
                    <a16:creationId xmlns:a16="http://schemas.microsoft.com/office/drawing/2014/main" id="{65933632-AEE3-A1FF-81A7-6458FE5F75A0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468" name="그룹 467">
              <a:extLst>
                <a:ext uri="{FF2B5EF4-FFF2-40B4-BE49-F238E27FC236}">
                  <a16:creationId xmlns:a16="http://schemas.microsoft.com/office/drawing/2014/main" id="{707E181D-291A-02A9-166C-EB24B4E41580}"/>
                </a:ext>
              </a:extLst>
            </p:cNvPr>
            <p:cNvGrpSpPr/>
            <p:nvPr/>
          </p:nvGrpSpPr>
          <p:grpSpPr>
            <a:xfrm>
              <a:off x="10855230" y="4760267"/>
              <a:ext cx="295816" cy="574091"/>
              <a:chOff x="3911410" y="2411116"/>
              <a:chExt cx="915181" cy="1776097"/>
            </a:xfr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grpSpPr>
          <p:sp>
            <p:nvSpPr>
              <p:cNvPr id="469" name="자유형: 도형 468">
                <a:extLst>
                  <a:ext uri="{FF2B5EF4-FFF2-40B4-BE49-F238E27FC236}">
                    <a16:creationId xmlns:a16="http://schemas.microsoft.com/office/drawing/2014/main" id="{A760CE51-5111-C2E8-B56C-3E84FC47D00F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70" name="자유형: 도형 469">
                <a:extLst>
                  <a:ext uri="{FF2B5EF4-FFF2-40B4-BE49-F238E27FC236}">
                    <a16:creationId xmlns:a16="http://schemas.microsoft.com/office/drawing/2014/main" id="{54B092C9-91B6-93D1-9FB1-00F96F95D64C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pic>
          <p:nvPicPr>
            <p:cNvPr id="472" name="그림 471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C547CB5-9901-FE73-5FB0-6B2FCFE1C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10593223" y="5616989"/>
              <a:ext cx="454319" cy="894547"/>
            </a:xfrm>
            <a:prstGeom prst="rect">
              <a:avLst/>
            </a:prstGeo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spPr>
        </p:pic>
      </p:grpSp>
      <p:grpSp>
        <p:nvGrpSpPr>
          <p:cNvPr id="552" name="그룹 551">
            <a:extLst>
              <a:ext uri="{FF2B5EF4-FFF2-40B4-BE49-F238E27FC236}">
                <a16:creationId xmlns:a16="http://schemas.microsoft.com/office/drawing/2014/main" id="{37964B9C-AE4F-9DA8-E511-79AA7DBD6E8D}"/>
              </a:ext>
            </a:extLst>
          </p:cNvPr>
          <p:cNvGrpSpPr/>
          <p:nvPr/>
        </p:nvGrpSpPr>
        <p:grpSpPr>
          <a:xfrm>
            <a:off x="3814659" y="4291922"/>
            <a:ext cx="4745290" cy="2236370"/>
            <a:chOff x="3804509" y="4268220"/>
            <a:chExt cx="4745290" cy="2236370"/>
          </a:xfrm>
        </p:grpSpPr>
        <p:grpSp>
          <p:nvGrpSpPr>
            <p:cNvPr id="445" name="그룹 444">
              <a:extLst>
                <a:ext uri="{FF2B5EF4-FFF2-40B4-BE49-F238E27FC236}">
                  <a16:creationId xmlns:a16="http://schemas.microsoft.com/office/drawing/2014/main" id="{45443041-C932-63C7-E805-689DF27D8516}"/>
                </a:ext>
              </a:extLst>
            </p:cNvPr>
            <p:cNvGrpSpPr/>
            <p:nvPr/>
          </p:nvGrpSpPr>
          <p:grpSpPr>
            <a:xfrm rot="1209020" flipH="1">
              <a:off x="6973276" y="4588589"/>
              <a:ext cx="628704" cy="921930"/>
              <a:chOff x="5039499" y="1853047"/>
              <a:chExt cx="628704" cy="921930"/>
            </a:xfrm>
          </p:grpSpPr>
          <p:sp>
            <p:nvSpPr>
              <p:cNvPr id="446" name="원호 445">
                <a:extLst>
                  <a:ext uri="{FF2B5EF4-FFF2-40B4-BE49-F238E27FC236}">
                    <a16:creationId xmlns:a16="http://schemas.microsoft.com/office/drawing/2014/main" id="{EA25BBEB-6135-C20D-33BF-75357C9D176A}"/>
                  </a:ext>
                </a:extLst>
              </p:cNvPr>
              <p:cNvSpPr/>
              <p:nvPr/>
            </p:nvSpPr>
            <p:spPr>
              <a:xfrm>
                <a:off x="5191179" y="1853047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7" name="원호 446">
                <a:extLst>
                  <a:ext uri="{FF2B5EF4-FFF2-40B4-BE49-F238E27FC236}">
                    <a16:creationId xmlns:a16="http://schemas.microsoft.com/office/drawing/2014/main" id="{E362260A-CA6B-3A56-F387-76A76E15111D}"/>
                  </a:ext>
                </a:extLst>
              </p:cNvPr>
              <p:cNvSpPr/>
              <p:nvPr/>
            </p:nvSpPr>
            <p:spPr>
              <a:xfrm>
                <a:off x="5039499" y="1880430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D2DF733D-E7FC-D48E-1093-EC691748B7BB}"/>
                </a:ext>
              </a:extLst>
            </p:cNvPr>
            <p:cNvGrpSpPr/>
            <p:nvPr/>
          </p:nvGrpSpPr>
          <p:grpSpPr>
            <a:xfrm>
              <a:off x="6261790" y="4882911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2F21DB9C-4587-2467-132B-DC463EFE99F8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평행 사변형 28">
                <a:extLst>
                  <a:ext uri="{FF2B5EF4-FFF2-40B4-BE49-F238E27FC236}">
                    <a16:creationId xmlns:a16="http://schemas.microsoft.com/office/drawing/2014/main" id="{63F24146-B868-D2E4-D353-D1BE3D800154}"/>
                  </a:ext>
                </a:extLst>
              </p:cNvPr>
              <p:cNvSpPr/>
              <p:nvPr/>
            </p:nvSpPr>
            <p:spPr>
              <a:xfrm>
                <a:off x="5034785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평행 사변형 29">
                <a:extLst>
                  <a:ext uri="{FF2B5EF4-FFF2-40B4-BE49-F238E27FC236}">
                    <a16:creationId xmlns:a16="http://schemas.microsoft.com/office/drawing/2014/main" id="{F28E824B-7D9F-9FF3-AF4E-793FFBD79F2E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평행 사변형 30">
                <a:extLst>
                  <a:ext uri="{FF2B5EF4-FFF2-40B4-BE49-F238E27FC236}">
                    <a16:creationId xmlns:a16="http://schemas.microsoft.com/office/drawing/2014/main" id="{D1C67AF1-B588-7C7F-8A9F-DC495EDB8969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평행 사변형 32">
                <a:extLst>
                  <a:ext uri="{FF2B5EF4-FFF2-40B4-BE49-F238E27FC236}">
                    <a16:creationId xmlns:a16="http://schemas.microsoft.com/office/drawing/2014/main" id="{FEE84648-1F8F-0F29-065F-DDA3F01D7C04}"/>
                  </a:ext>
                </a:extLst>
              </p:cNvPr>
              <p:cNvSpPr/>
              <p:nvPr/>
            </p:nvSpPr>
            <p:spPr>
              <a:xfrm>
                <a:off x="5616139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평행 사변형 33">
                <a:extLst>
                  <a:ext uri="{FF2B5EF4-FFF2-40B4-BE49-F238E27FC236}">
                    <a16:creationId xmlns:a16="http://schemas.microsoft.com/office/drawing/2014/main" id="{E02F6FA5-F941-829F-B69F-621E23B90606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평행 사변형 38">
                <a:extLst>
                  <a:ext uri="{FF2B5EF4-FFF2-40B4-BE49-F238E27FC236}">
                    <a16:creationId xmlns:a16="http://schemas.microsoft.com/office/drawing/2014/main" id="{7CB18D1E-981E-B6A1-2CFC-7F6A4859FEB4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평행 사변형 39">
                <a:extLst>
                  <a:ext uri="{FF2B5EF4-FFF2-40B4-BE49-F238E27FC236}">
                    <a16:creationId xmlns:a16="http://schemas.microsoft.com/office/drawing/2014/main" id="{C867C501-6168-7AD8-6634-D0E4F01111CA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평행 사변형 40">
                <a:extLst>
                  <a:ext uri="{FF2B5EF4-FFF2-40B4-BE49-F238E27FC236}">
                    <a16:creationId xmlns:a16="http://schemas.microsoft.com/office/drawing/2014/main" id="{C85EE1BC-FC8E-CAFC-D1E6-DEC7367C09C7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2" name="그래픽 41" descr="괴물 단색으로 채워진">
              <a:extLst>
                <a:ext uri="{FF2B5EF4-FFF2-40B4-BE49-F238E27FC236}">
                  <a16:creationId xmlns:a16="http://schemas.microsoft.com/office/drawing/2014/main" id="{35880D0F-D6E0-4613-FF6C-1535EC3FB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6297" y="5203777"/>
              <a:ext cx="689522" cy="689522"/>
            </a:xfrm>
            <a:prstGeom prst="rect">
              <a:avLst/>
            </a:prstGeom>
          </p:spPr>
        </p:pic>
        <p:sp>
          <p:nvSpPr>
            <p:cNvPr id="441" name="폭발: 8pt 440">
              <a:extLst>
                <a:ext uri="{FF2B5EF4-FFF2-40B4-BE49-F238E27FC236}">
                  <a16:creationId xmlns:a16="http://schemas.microsoft.com/office/drawing/2014/main" id="{14A3D0C7-C44A-4469-F9CD-CD3B5BD47EBD}"/>
                </a:ext>
              </a:extLst>
            </p:cNvPr>
            <p:cNvSpPr/>
            <p:nvPr/>
          </p:nvSpPr>
          <p:spPr>
            <a:xfrm>
              <a:off x="6759632" y="5125575"/>
              <a:ext cx="266152" cy="266152"/>
            </a:xfrm>
            <a:prstGeom prst="irregularSeal1">
              <a:avLst/>
            </a:prstGeom>
            <a:solidFill>
              <a:srgbClr val="FFFF00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3</a:t>
              </a:r>
              <a:endParaRPr lang="ko-KR" altLang="en-US" sz="7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8ECEDB3-0403-7802-620E-FF3667FA9880}"/>
                </a:ext>
              </a:extLst>
            </p:cNvPr>
            <p:cNvGrpSpPr/>
            <p:nvPr/>
          </p:nvGrpSpPr>
          <p:grpSpPr>
            <a:xfrm>
              <a:off x="3933680" y="4882911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5" name="평행 사변형 4">
                <a:extLst>
                  <a:ext uri="{FF2B5EF4-FFF2-40B4-BE49-F238E27FC236}">
                    <a16:creationId xmlns:a16="http://schemas.microsoft.com/office/drawing/2014/main" id="{89DCACA7-1D7A-B1F0-12A9-DD86CC5DFA9F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평행 사변형 6">
                <a:extLst>
                  <a:ext uri="{FF2B5EF4-FFF2-40B4-BE49-F238E27FC236}">
                    <a16:creationId xmlns:a16="http://schemas.microsoft.com/office/drawing/2014/main" id="{2F352F84-16C3-D1C8-FEC5-DAB3D6AC0382}"/>
                  </a:ext>
                </a:extLst>
              </p:cNvPr>
              <p:cNvSpPr/>
              <p:nvPr/>
            </p:nvSpPr>
            <p:spPr>
              <a:xfrm>
                <a:off x="5039548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평행 사변형 7">
                <a:extLst>
                  <a:ext uri="{FF2B5EF4-FFF2-40B4-BE49-F238E27FC236}">
                    <a16:creationId xmlns:a16="http://schemas.microsoft.com/office/drawing/2014/main" id="{82ACEDCD-47C4-D5C8-4531-439C6908DE8F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평행 사변형 8">
                <a:extLst>
                  <a:ext uri="{FF2B5EF4-FFF2-40B4-BE49-F238E27FC236}">
                    <a16:creationId xmlns:a16="http://schemas.microsoft.com/office/drawing/2014/main" id="{74F158FA-0A4A-B1E5-8262-39CA9ED5FCF8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평행 사변형 9">
                <a:extLst>
                  <a:ext uri="{FF2B5EF4-FFF2-40B4-BE49-F238E27FC236}">
                    <a16:creationId xmlns:a16="http://schemas.microsoft.com/office/drawing/2014/main" id="{BF5FB930-BBB9-27E2-08CC-DCA1BC76E4AF}"/>
                  </a:ext>
                </a:extLst>
              </p:cNvPr>
              <p:cNvSpPr/>
              <p:nvPr/>
            </p:nvSpPr>
            <p:spPr>
              <a:xfrm>
                <a:off x="5620902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평행 사변형 10">
                <a:extLst>
                  <a:ext uri="{FF2B5EF4-FFF2-40B4-BE49-F238E27FC236}">
                    <a16:creationId xmlns:a16="http://schemas.microsoft.com/office/drawing/2014/main" id="{43522234-4251-508A-ED86-01BDA574EAB4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평행 사변형 11">
                <a:extLst>
                  <a:ext uri="{FF2B5EF4-FFF2-40B4-BE49-F238E27FC236}">
                    <a16:creationId xmlns:a16="http://schemas.microsoft.com/office/drawing/2014/main" id="{EE05D6E1-02F0-5D59-0E40-D8BAE8A21CED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평행 사변형 13">
                <a:extLst>
                  <a:ext uri="{FF2B5EF4-FFF2-40B4-BE49-F238E27FC236}">
                    <a16:creationId xmlns:a16="http://schemas.microsoft.com/office/drawing/2014/main" id="{13D6AC1C-92D3-DDD5-7E1E-F6DC439C4DC7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64567598-DB51-03B6-C5DD-E882A0336C20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DB45F2E-C8CD-6623-8DE7-26AFC4BD8B0E}"/>
                </a:ext>
              </a:extLst>
            </p:cNvPr>
            <p:cNvGrpSpPr/>
            <p:nvPr/>
          </p:nvGrpSpPr>
          <p:grpSpPr>
            <a:xfrm>
              <a:off x="4229836" y="5295105"/>
              <a:ext cx="295816" cy="574091"/>
              <a:chOff x="3911410" y="2411116"/>
              <a:chExt cx="915181" cy="1776097"/>
            </a:xfrm>
          </p:grpSpPr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3744C33A-8F0B-2DB1-84ED-2CFD87883B7D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16FC3822-9198-9CB1-54D3-35CAC80DF718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769E751-47D0-E41B-3B4C-B67AD4935561}"/>
                </a:ext>
              </a:extLst>
            </p:cNvPr>
            <p:cNvGrpSpPr/>
            <p:nvPr/>
          </p:nvGrpSpPr>
          <p:grpSpPr>
            <a:xfrm>
              <a:off x="5534165" y="4752829"/>
              <a:ext cx="295816" cy="574091"/>
              <a:chOff x="3911410" y="2411116"/>
              <a:chExt cx="915181" cy="1776097"/>
            </a:xfrm>
          </p:grpSpPr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7D454A34-1B68-D231-8A44-2A2E94411A24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F2C105B0-A7A3-8258-AFC6-8CFCC2FC6872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pic>
          <p:nvPicPr>
            <p:cNvPr id="43" name="그림 42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2D72B95-748A-4DAB-C30E-E7433A7D7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5965572" y="5018331"/>
              <a:ext cx="454319" cy="894547"/>
            </a:xfrm>
            <a:prstGeom prst="rect">
              <a:avLst/>
            </a:prstGeom>
            <a:effectLst/>
          </p:spPr>
        </p:pic>
        <p:sp>
          <p:nvSpPr>
            <p:cNvPr id="44" name="폭발: 8pt 43">
              <a:extLst>
                <a:ext uri="{FF2B5EF4-FFF2-40B4-BE49-F238E27FC236}">
                  <a16:creationId xmlns:a16="http://schemas.microsoft.com/office/drawing/2014/main" id="{3AD9C321-C08C-AD05-84F5-A83B1A7561F2}"/>
                </a:ext>
              </a:extLst>
            </p:cNvPr>
            <p:cNvSpPr/>
            <p:nvPr/>
          </p:nvSpPr>
          <p:spPr>
            <a:xfrm>
              <a:off x="6466681" y="5288102"/>
              <a:ext cx="266152" cy="266152"/>
            </a:xfrm>
            <a:prstGeom prst="irregularSeal1">
              <a:avLst/>
            </a:prstGeom>
            <a:solidFill>
              <a:srgbClr val="FFFF00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  <a:endParaRPr lang="ko-KR" altLang="en-US" sz="7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pic>
          <p:nvPicPr>
            <p:cNvPr id="45" name="그림 44" descr="파이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A303778-8563-3265-55B8-317D9CA1A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126636" flipV="1">
              <a:off x="5697853" y="5214523"/>
              <a:ext cx="939640" cy="238212"/>
            </a:xfrm>
            <a:prstGeom prst="rect">
              <a:avLst/>
            </a:prstGeom>
          </p:spPr>
        </p:pic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8A7DB9B8-EBF7-1EB7-CF03-4F2762534025}"/>
                </a:ext>
              </a:extLst>
            </p:cNvPr>
            <p:cNvGrpSpPr/>
            <p:nvPr/>
          </p:nvGrpSpPr>
          <p:grpSpPr>
            <a:xfrm rot="20390980">
              <a:off x="5943593" y="4767677"/>
              <a:ext cx="628704" cy="921930"/>
              <a:chOff x="5039499" y="1853047"/>
              <a:chExt cx="628704" cy="921930"/>
            </a:xfrm>
          </p:grpSpPr>
          <p:sp>
            <p:nvSpPr>
              <p:cNvPr id="47" name="원호 46">
                <a:extLst>
                  <a:ext uri="{FF2B5EF4-FFF2-40B4-BE49-F238E27FC236}">
                    <a16:creationId xmlns:a16="http://schemas.microsoft.com/office/drawing/2014/main" id="{DC07E35B-4B8B-A5FE-9696-1932A359B1E3}"/>
                  </a:ext>
                </a:extLst>
              </p:cNvPr>
              <p:cNvSpPr/>
              <p:nvPr/>
            </p:nvSpPr>
            <p:spPr>
              <a:xfrm>
                <a:off x="5191179" y="1853047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원호 47">
                <a:extLst>
                  <a:ext uri="{FF2B5EF4-FFF2-40B4-BE49-F238E27FC236}">
                    <a16:creationId xmlns:a16="http://schemas.microsoft.com/office/drawing/2014/main" id="{667B5873-6C38-64DB-3663-2AADA83C2A05}"/>
                  </a:ext>
                </a:extLst>
              </p:cNvPr>
              <p:cNvSpPr/>
              <p:nvPr/>
            </p:nvSpPr>
            <p:spPr>
              <a:xfrm>
                <a:off x="5039499" y="1880430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1" name="그림 50" descr="파이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E17824C-961B-9ACE-05ED-02918F92D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06" b="89623" l="502" r="95859">
                          <a14:foregroundMark x1="7905" y1="38679" x2="7654" y2="52358"/>
                          <a14:foregroundMark x1="5144" y1="25943" x2="502" y2="58019"/>
                          <a14:foregroundMark x1="87327" y1="64623" x2="92221" y2="65566"/>
                          <a14:foregroundMark x1="92472" y1="70755" x2="95859" y2="63679"/>
                          <a14:foregroundMark x1="24216" y1="84906" x2="23087" y2="85377"/>
                          <a14:foregroundMark x1="15558" y1="82547" x2="14178" y2="83491"/>
                          <a14:foregroundMark x1="13049" y1="84434" x2="11920" y2="85377"/>
                          <a14:foregroundMark x1="10665" y1="89623" x2="10665" y2="89623"/>
                          <a14:foregroundMark x1="14304" y1="86792" x2="14304" y2="86792"/>
                          <a14:foregroundMark x1="25094" y1="78302" x2="25094" y2="78302"/>
                          <a14:foregroundMark x1="37767" y1="78774" x2="38770" y2="77830"/>
                          <a14:foregroundMark x1="41280" y1="75943" x2="41280" y2="75943"/>
                        </a14:backgroundRemoval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473364" flipH="1" flipV="1">
              <a:off x="6872726" y="5047837"/>
              <a:ext cx="801532" cy="203200"/>
            </a:xfrm>
            <a:prstGeom prst="rect">
              <a:avLst/>
            </a:prstGeom>
            <a:effectLst>
              <a:glow rad="50800">
                <a:schemeClr val="accent5">
                  <a:lumMod val="40000"/>
                  <a:lumOff val="60000"/>
                  <a:alpha val="95000"/>
                </a:schemeClr>
              </a:glow>
            </a:effectLst>
          </p:spPr>
        </p:pic>
        <p:grpSp>
          <p:nvGrpSpPr>
            <p:cNvPr id="539" name="그룹 538">
              <a:extLst>
                <a:ext uri="{FF2B5EF4-FFF2-40B4-BE49-F238E27FC236}">
                  <a16:creationId xmlns:a16="http://schemas.microsoft.com/office/drawing/2014/main" id="{4A773125-8D7C-BCDB-AE4D-72CAF0424118}"/>
                </a:ext>
              </a:extLst>
            </p:cNvPr>
            <p:cNvGrpSpPr/>
            <p:nvPr/>
          </p:nvGrpSpPr>
          <p:grpSpPr>
            <a:xfrm>
              <a:off x="3804509" y="4268220"/>
              <a:ext cx="4745290" cy="433764"/>
              <a:chOff x="3804509" y="4268220"/>
              <a:chExt cx="4745290" cy="433764"/>
            </a:xfrm>
          </p:grpSpPr>
          <p:grpSp>
            <p:nvGrpSpPr>
              <p:cNvPr id="507" name="그룹 506">
                <a:extLst>
                  <a:ext uri="{FF2B5EF4-FFF2-40B4-BE49-F238E27FC236}">
                    <a16:creationId xmlns:a16="http://schemas.microsoft.com/office/drawing/2014/main" id="{5368B202-46CD-9314-F42E-82596AE692AB}"/>
                  </a:ext>
                </a:extLst>
              </p:cNvPr>
              <p:cNvGrpSpPr/>
              <p:nvPr/>
            </p:nvGrpSpPr>
            <p:grpSpPr>
              <a:xfrm>
                <a:off x="3804509" y="4268220"/>
                <a:ext cx="4745290" cy="228183"/>
                <a:chOff x="3937102" y="4268220"/>
                <a:chExt cx="4745290" cy="228183"/>
              </a:xfrm>
            </p:grpSpPr>
            <p:sp>
              <p:nvSpPr>
                <p:cNvPr id="510" name="직사각형 509">
                  <a:extLst>
                    <a:ext uri="{FF2B5EF4-FFF2-40B4-BE49-F238E27FC236}">
                      <a16:creationId xmlns:a16="http://schemas.microsoft.com/office/drawing/2014/main" id="{4E4C5BCF-030C-36A5-6A8E-2CA82F27807C}"/>
                    </a:ext>
                  </a:extLst>
                </p:cNvPr>
                <p:cNvSpPr/>
                <p:nvPr/>
              </p:nvSpPr>
              <p:spPr>
                <a:xfrm>
                  <a:off x="3937102" y="4268220"/>
                  <a:ext cx="4745290" cy="228183"/>
                </a:xfrm>
                <a:prstGeom prst="rect">
                  <a:avLst/>
                </a:prstGeom>
                <a:solidFill>
                  <a:srgbClr val="FBF2FA"/>
                </a:solidFill>
                <a:ln w="127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511" name="TextBox 510">
                  <a:extLst>
                    <a:ext uri="{FF2B5EF4-FFF2-40B4-BE49-F238E27FC236}">
                      <a16:creationId xmlns:a16="http://schemas.microsoft.com/office/drawing/2014/main" id="{9BE422DD-B033-D631-E3A2-1C39E04A6D0B}"/>
                    </a:ext>
                  </a:extLst>
                </p:cNvPr>
                <p:cNvSpPr txBox="1"/>
                <p:nvPr/>
              </p:nvSpPr>
              <p:spPr>
                <a:xfrm>
                  <a:off x="5674957" y="4305367"/>
                  <a:ext cx="1269578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기본 공격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사용 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: </a:t>
                  </a:r>
                  <a:r>
                    <a:rPr lang="en-US" altLang="ko-KR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5</a:t>
                  </a:r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회 타격</a:t>
                  </a:r>
                  <a:endParaRPr lang="en-US" altLang="ko-KR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sp>
            <p:nvSpPr>
              <p:cNvPr id="476" name="TextBox 475">
                <a:extLst>
                  <a:ext uri="{FF2B5EF4-FFF2-40B4-BE49-F238E27FC236}">
                    <a16:creationId xmlns:a16="http://schemas.microsoft.com/office/drawing/2014/main" id="{0C40784C-35F0-0120-B680-A567689CCAB0}"/>
                  </a:ext>
                </a:extLst>
              </p:cNvPr>
              <p:cNvSpPr txBox="1"/>
              <p:nvPr/>
            </p:nvSpPr>
            <p:spPr>
              <a:xfrm>
                <a:off x="5369241" y="4548096"/>
                <a:ext cx="161582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기본 타격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2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회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+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추가 타격 </a:t>
                </a:r>
                <a:r>
                  <a:rPr lang="en-US" altLang="ko-KR" sz="1000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3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회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</p:txBody>
          </p:sp>
        </p:grp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893C6184-6E8F-19C1-98F6-73D491D397E1}"/>
              </a:ext>
            </a:extLst>
          </p:cNvPr>
          <p:cNvGrpSpPr/>
          <p:nvPr/>
        </p:nvGrpSpPr>
        <p:grpSpPr>
          <a:xfrm>
            <a:off x="3814658" y="1342088"/>
            <a:ext cx="4745290" cy="2263774"/>
            <a:chOff x="3804509" y="1296822"/>
            <a:chExt cx="4745290" cy="2263774"/>
          </a:xfrm>
        </p:grpSpPr>
        <p:grpSp>
          <p:nvGrpSpPr>
            <p:cNvPr id="556" name="그룹 555">
              <a:extLst>
                <a:ext uri="{FF2B5EF4-FFF2-40B4-BE49-F238E27FC236}">
                  <a16:creationId xmlns:a16="http://schemas.microsoft.com/office/drawing/2014/main" id="{024AE7EC-EC1B-91F7-4AA0-84AFB3BCD684}"/>
                </a:ext>
              </a:extLst>
            </p:cNvPr>
            <p:cNvGrpSpPr/>
            <p:nvPr/>
          </p:nvGrpSpPr>
          <p:grpSpPr>
            <a:xfrm>
              <a:off x="6261790" y="1938917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557" name="평행 사변형 556">
                <a:extLst>
                  <a:ext uri="{FF2B5EF4-FFF2-40B4-BE49-F238E27FC236}">
                    <a16:creationId xmlns:a16="http://schemas.microsoft.com/office/drawing/2014/main" id="{168139A0-58CB-8079-4EE3-4865E1FEA783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8" name="평행 사변형 557">
                <a:extLst>
                  <a:ext uri="{FF2B5EF4-FFF2-40B4-BE49-F238E27FC236}">
                    <a16:creationId xmlns:a16="http://schemas.microsoft.com/office/drawing/2014/main" id="{69185A29-48A4-AD5A-6E9B-E7D81F6728E4}"/>
                  </a:ext>
                </a:extLst>
              </p:cNvPr>
              <p:cNvSpPr/>
              <p:nvPr/>
            </p:nvSpPr>
            <p:spPr>
              <a:xfrm>
                <a:off x="5034785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9" name="평행 사변형 558">
                <a:extLst>
                  <a:ext uri="{FF2B5EF4-FFF2-40B4-BE49-F238E27FC236}">
                    <a16:creationId xmlns:a16="http://schemas.microsoft.com/office/drawing/2014/main" id="{83B5F221-C3C3-6541-90B5-20CFE710C71F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0" name="평행 사변형 559">
                <a:extLst>
                  <a:ext uri="{FF2B5EF4-FFF2-40B4-BE49-F238E27FC236}">
                    <a16:creationId xmlns:a16="http://schemas.microsoft.com/office/drawing/2014/main" id="{B1EE5127-087B-9546-9CFD-5093B57A11A3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1" name="평행 사변형 560">
                <a:extLst>
                  <a:ext uri="{FF2B5EF4-FFF2-40B4-BE49-F238E27FC236}">
                    <a16:creationId xmlns:a16="http://schemas.microsoft.com/office/drawing/2014/main" id="{16054B35-12F9-3BFB-C113-99C4A9DF56BC}"/>
                  </a:ext>
                </a:extLst>
              </p:cNvPr>
              <p:cNvSpPr/>
              <p:nvPr/>
            </p:nvSpPr>
            <p:spPr>
              <a:xfrm>
                <a:off x="5616139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2" name="평행 사변형 561">
                <a:extLst>
                  <a:ext uri="{FF2B5EF4-FFF2-40B4-BE49-F238E27FC236}">
                    <a16:creationId xmlns:a16="http://schemas.microsoft.com/office/drawing/2014/main" id="{F25BC49F-F1F6-4091-B955-D94A98CA7062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3" name="평행 사변형 562">
                <a:extLst>
                  <a:ext uri="{FF2B5EF4-FFF2-40B4-BE49-F238E27FC236}">
                    <a16:creationId xmlns:a16="http://schemas.microsoft.com/office/drawing/2014/main" id="{261416B2-9A39-D113-50FA-A0C2E4A33CA4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4" name="평행 사변형 563">
                <a:extLst>
                  <a:ext uri="{FF2B5EF4-FFF2-40B4-BE49-F238E27FC236}">
                    <a16:creationId xmlns:a16="http://schemas.microsoft.com/office/drawing/2014/main" id="{2CA43ABE-C6EF-9CEE-B96B-9E7259F66C36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5" name="평행 사변형 564">
                <a:extLst>
                  <a:ext uri="{FF2B5EF4-FFF2-40B4-BE49-F238E27FC236}">
                    <a16:creationId xmlns:a16="http://schemas.microsoft.com/office/drawing/2014/main" id="{064AABB1-ACEE-EE1C-9408-3C23AD277B9A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48" name="그룹 547">
              <a:extLst>
                <a:ext uri="{FF2B5EF4-FFF2-40B4-BE49-F238E27FC236}">
                  <a16:creationId xmlns:a16="http://schemas.microsoft.com/office/drawing/2014/main" id="{4DBFC352-F9B5-25E5-6AF3-3BDF33F553D1}"/>
                </a:ext>
              </a:extLst>
            </p:cNvPr>
            <p:cNvGrpSpPr/>
            <p:nvPr/>
          </p:nvGrpSpPr>
          <p:grpSpPr>
            <a:xfrm>
              <a:off x="3933680" y="1938917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185" name="평행 사변형 184">
                <a:extLst>
                  <a:ext uri="{FF2B5EF4-FFF2-40B4-BE49-F238E27FC236}">
                    <a16:creationId xmlns:a16="http://schemas.microsoft.com/office/drawing/2014/main" id="{8F0FAE48-E33F-18D4-4055-DBE287F053DE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평행 사변형 185">
                <a:extLst>
                  <a:ext uri="{FF2B5EF4-FFF2-40B4-BE49-F238E27FC236}">
                    <a16:creationId xmlns:a16="http://schemas.microsoft.com/office/drawing/2014/main" id="{5605774F-362B-0C14-9E30-544CA2E5BE66}"/>
                  </a:ext>
                </a:extLst>
              </p:cNvPr>
              <p:cNvSpPr/>
              <p:nvPr/>
            </p:nvSpPr>
            <p:spPr>
              <a:xfrm>
                <a:off x="5039548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평행 사변형 186">
                <a:extLst>
                  <a:ext uri="{FF2B5EF4-FFF2-40B4-BE49-F238E27FC236}">
                    <a16:creationId xmlns:a16="http://schemas.microsoft.com/office/drawing/2014/main" id="{B3A01772-0465-BBE1-89CE-0A955150D04E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평행 사변형 187">
                <a:extLst>
                  <a:ext uri="{FF2B5EF4-FFF2-40B4-BE49-F238E27FC236}">
                    <a16:creationId xmlns:a16="http://schemas.microsoft.com/office/drawing/2014/main" id="{9A0D2EC9-A2AA-616A-ACB0-9B7D5D68211B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평행 사변형 188">
                <a:extLst>
                  <a:ext uri="{FF2B5EF4-FFF2-40B4-BE49-F238E27FC236}">
                    <a16:creationId xmlns:a16="http://schemas.microsoft.com/office/drawing/2014/main" id="{6A9F7414-26E7-C074-D2C0-AE77B8F4E384}"/>
                  </a:ext>
                </a:extLst>
              </p:cNvPr>
              <p:cNvSpPr/>
              <p:nvPr/>
            </p:nvSpPr>
            <p:spPr>
              <a:xfrm>
                <a:off x="5620902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평행 사변형 189">
                <a:extLst>
                  <a:ext uri="{FF2B5EF4-FFF2-40B4-BE49-F238E27FC236}">
                    <a16:creationId xmlns:a16="http://schemas.microsoft.com/office/drawing/2014/main" id="{CF136417-84DE-4701-EA0D-DAE49A3DE2C7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평행 사변형 190">
                <a:extLst>
                  <a:ext uri="{FF2B5EF4-FFF2-40B4-BE49-F238E27FC236}">
                    <a16:creationId xmlns:a16="http://schemas.microsoft.com/office/drawing/2014/main" id="{5D46E5AE-8ABC-6882-1468-7FFEDA605863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평행 사변형 191">
                <a:extLst>
                  <a:ext uri="{FF2B5EF4-FFF2-40B4-BE49-F238E27FC236}">
                    <a16:creationId xmlns:a16="http://schemas.microsoft.com/office/drawing/2014/main" id="{4B6518D7-A53C-32AF-991A-DE324A72B967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평행 사변형 194">
                <a:extLst>
                  <a:ext uri="{FF2B5EF4-FFF2-40B4-BE49-F238E27FC236}">
                    <a16:creationId xmlns:a16="http://schemas.microsoft.com/office/drawing/2014/main" id="{2ED21659-C31E-CD44-B5DC-89AB1DC75671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BCC3B094-A8FC-10E3-E521-33E2BEA6472F}"/>
                </a:ext>
              </a:extLst>
            </p:cNvPr>
            <p:cNvGrpSpPr/>
            <p:nvPr/>
          </p:nvGrpSpPr>
          <p:grpSpPr>
            <a:xfrm>
              <a:off x="4229836" y="2351111"/>
              <a:ext cx="295816" cy="574091"/>
              <a:chOff x="3911410" y="2411116"/>
              <a:chExt cx="915181" cy="1776097"/>
            </a:xfrm>
          </p:grpSpPr>
          <p:sp>
            <p:nvSpPr>
              <p:cNvPr id="205" name="자유형: 도형 204">
                <a:extLst>
                  <a:ext uri="{FF2B5EF4-FFF2-40B4-BE49-F238E27FC236}">
                    <a16:creationId xmlns:a16="http://schemas.microsoft.com/office/drawing/2014/main" id="{476A75A5-C514-1F08-743E-CAEE04390622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6" name="자유형: 도형 205">
                <a:extLst>
                  <a:ext uri="{FF2B5EF4-FFF2-40B4-BE49-F238E27FC236}">
                    <a16:creationId xmlns:a16="http://schemas.microsoft.com/office/drawing/2014/main" id="{9847CDF2-0F8D-641D-1DD2-827D2138E94A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E7508088-C24B-141B-A6D7-2CC6E5E11FA4}"/>
                </a:ext>
              </a:extLst>
            </p:cNvPr>
            <p:cNvGrpSpPr/>
            <p:nvPr/>
          </p:nvGrpSpPr>
          <p:grpSpPr>
            <a:xfrm>
              <a:off x="5534165" y="1808835"/>
              <a:ext cx="295816" cy="574091"/>
              <a:chOff x="3911410" y="2411116"/>
              <a:chExt cx="915181" cy="1776097"/>
            </a:xfrm>
          </p:grpSpPr>
          <p:sp>
            <p:nvSpPr>
              <p:cNvPr id="199" name="자유형: 도형 198">
                <a:extLst>
                  <a:ext uri="{FF2B5EF4-FFF2-40B4-BE49-F238E27FC236}">
                    <a16:creationId xmlns:a16="http://schemas.microsoft.com/office/drawing/2014/main" id="{1EE9F37B-2B1B-7D36-45CC-BCB19DF1C7A1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0" name="자유형: 도형 199">
                <a:extLst>
                  <a:ext uri="{FF2B5EF4-FFF2-40B4-BE49-F238E27FC236}">
                    <a16:creationId xmlns:a16="http://schemas.microsoft.com/office/drawing/2014/main" id="{3A8C3B5D-30D1-474E-E45D-2180457B7F7B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pic>
          <p:nvPicPr>
            <p:cNvPr id="241" name="그래픽 240" descr="괴물 단색으로 채워진">
              <a:extLst>
                <a:ext uri="{FF2B5EF4-FFF2-40B4-BE49-F238E27FC236}">
                  <a16:creationId xmlns:a16="http://schemas.microsoft.com/office/drawing/2014/main" id="{2D613506-99AB-7072-9782-92D00229F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6297" y="2259783"/>
              <a:ext cx="689522" cy="689522"/>
            </a:xfrm>
            <a:prstGeom prst="rect">
              <a:avLst/>
            </a:prstGeom>
          </p:spPr>
        </p:pic>
        <p:pic>
          <p:nvPicPr>
            <p:cNvPr id="243" name="그림 242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51A735D-B576-441F-2655-C6DA81A2B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5965572" y="2074337"/>
              <a:ext cx="454319" cy="894547"/>
            </a:xfrm>
            <a:prstGeom prst="rect">
              <a:avLst/>
            </a:prstGeom>
            <a:effectLst>
              <a:glow rad="63500">
                <a:schemeClr val="bg1"/>
              </a:glow>
            </a:effectLst>
          </p:spPr>
        </p:pic>
        <p:sp>
          <p:nvSpPr>
            <p:cNvPr id="246" name="폭발: 8pt 245">
              <a:extLst>
                <a:ext uri="{FF2B5EF4-FFF2-40B4-BE49-F238E27FC236}">
                  <a16:creationId xmlns:a16="http://schemas.microsoft.com/office/drawing/2014/main" id="{9FC41D04-9C12-CDD8-A616-EF3799C70990}"/>
                </a:ext>
              </a:extLst>
            </p:cNvPr>
            <p:cNvSpPr/>
            <p:nvPr/>
          </p:nvSpPr>
          <p:spPr>
            <a:xfrm>
              <a:off x="6466681" y="2344108"/>
              <a:ext cx="266152" cy="266152"/>
            </a:xfrm>
            <a:prstGeom prst="irregularSeal1">
              <a:avLst/>
            </a:prstGeom>
            <a:solidFill>
              <a:srgbClr val="FFFF00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  <a:endParaRPr lang="ko-KR" altLang="en-US" sz="7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pic>
          <p:nvPicPr>
            <p:cNvPr id="242" name="그림 241" descr="파이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9C658BB-5D38-DFF1-5D05-D7A016DA7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126636" flipV="1">
              <a:off x="5697853" y="2270529"/>
              <a:ext cx="939640" cy="238212"/>
            </a:xfrm>
            <a:prstGeom prst="rect">
              <a:avLst/>
            </a:prstGeom>
          </p:spPr>
        </p:pic>
        <p:grpSp>
          <p:nvGrpSpPr>
            <p:cNvPr id="247" name="그룹 246">
              <a:extLst>
                <a:ext uri="{FF2B5EF4-FFF2-40B4-BE49-F238E27FC236}">
                  <a16:creationId xmlns:a16="http://schemas.microsoft.com/office/drawing/2014/main" id="{8E0A7F79-2560-637B-E9E8-48B7B3AD841F}"/>
                </a:ext>
              </a:extLst>
            </p:cNvPr>
            <p:cNvGrpSpPr/>
            <p:nvPr/>
          </p:nvGrpSpPr>
          <p:grpSpPr>
            <a:xfrm rot="20390980">
              <a:off x="5943593" y="1823683"/>
              <a:ext cx="628704" cy="921930"/>
              <a:chOff x="5039499" y="1853047"/>
              <a:chExt cx="628704" cy="921930"/>
            </a:xfrm>
          </p:grpSpPr>
          <p:sp>
            <p:nvSpPr>
              <p:cNvPr id="244" name="원호 243">
                <a:extLst>
                  <a:ext uri="{FF2B5EF4-FFF2-40B4-BE49-F238E27FC236}">
                    <a16:creationId xmlns:a16="http://schemas.microsoft.com/office/drawing/2014/main" id="{D1FCCE07-CCB4-6FC0-4157-850696D7ED29}"/>
                  </a:ext>
                </a:extLst>
              </p:cNvPr>
              <p:cNvSpPr/>
              <p:nvPr/>
            </p:nvSpPr>
            <p:spPr>
              <a:xfrm>
                <a:off x="5191179" y="1853047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원호 244">
                <a:extLst>
                  <a:ext uri="{FF2B5EF4-FFF2-40B4-BE49-F238E27FC236}">
                    <a16:creationId xmlns:a16="http://schemas.microsoft.com/office/drawing/2014/main" id="{F8C1D938-E8B9-DBFC-C86A-62D8509DB653}"/>
                  </a:ext>
                </a:extLst>
              </p:cNvPr>
              <p:cNvSpPr/>
              <p:nvPr/>
            </p:nvSpPr>
            <p:spPr>
              <a:xfrm>
                <a:off x="5039499" y="1880430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38" name="그룹 537">
              <a:extLst>
                <a:ext uri="{FF2B5EF4-FFF2-40B4-BE49-F238E27FC236}">
                  <a16:creationId xmlns:a16="http://schemas.microsoft.com/office/drawing/2014/main" id="{83157E76-8FD5-8240-F102-49499301FA9E}"/>
                </a:ext>
              </a:extLst>
            </p:cNvPr>
            <p:cNvGrpSpPr/>
            <p:nvPr/>
          </p:nvGrpSpPr>
          <p:grpSpPr>
            <a:xfrm>
              <a:off x="3804509" y="1296822"/>
              <a:ext cx="4745290" cy="228183"/>
              <a:chOff x="3804509" y="1296822"/>
              <a:chExt cx="4745290" cy="228183"/>
            </a:xfrm>
          </p:grpSpPr>
          <p:sp>
            <p:nvSpPr>
              <p:cNvPr id="488" name="직사각형 487">
                <a:extLst>
                  <a:ext uri="{FF2B5EF4-FFF2-40B4-BE49-F238E27FC236}">
                    <a16:creationId xmlns:a16="http://schemas.microsoft.com/office/drawing/2014/main" id="{701A53D9-BBE7-15C6-8A97-C0503E239E33}"/>
                  </a:ext>
                </a:extLst>
              </p:cNvPr>
              <p:cNvSpPr/>
              <p:nvPr/>
            </p:nvSpPr>
            <p:spPr>
              <a:xfrm>
                <a:off x="3804509" y="1296822"/>
                <a:ext cx="4745290" cy="228183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8788913D-97F0-FFA1-35A3-97CFAC786148}"/>
                  </a:ext>
                </a:extLst>
              </p:cNvPr>
              <p:cNvSpPr txBox="1"/>
              <p:nvPr/>
            </p:nvSpPr>
            <p:spPr>
              <a:xfrm>
                <a:off x="5545571" y="1333969"/>
                <a:ext cx="126316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기본 공격 사용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2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회 타격</a:t>
                </a:r>
                <a:endPara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249" name="화살표: 오른쪽 248">
            <a:extLst>
              <a:ext uri="{FF2B5EF4-FFF2-40B4-BE49-F238E27FC236}">
                <a16:creationId xmlns:a16="http://schemas.microsoft.com/office/drawing/2014/main" id="{CC9ED766-8B07-C3B9-F694-8374428911BE}"/>
              </a:ext>
            </a:extLst>
          </p:cNvPr>
          <p:cNvSpPr/>
          <p:nvPr/>
        </p:nvSpPr>
        <p:spPr>
          <a:xfrm>
            <a:off x="8598208" y="2366359"/>
            <a:ext cx="363882" cy="215232"/>
          </a:xfrm>
          <a:prstGeom prst="rightArrow">
            <a:avLst/>
          </a:prstGeom>
          <a:solidFill>
            <a:srgbClr val="FAFCBC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0" name="그룹 549">
            <a:extLst>
              <a:ext uri="{FF2B5EF4-FFF2-40B4-BE49-F238E27FC236}">
                <a16:creationId xmlns:a16="http://schemas.microsoft.com/office/drawing/2014/main" id="{C660DD3D-181E-ADA0-A84D-8DBC23B932A3}"/>
              </a:ext>
            </a:extLst>
          </p:cNvPr>
          <p:cNvGrpSpPr/>
          <p:nvPr/>
        </p:nvGrpSpPr>
        <p:grpSpPr>
          <a:xfrm>
            <a:off x="9000351" y="1342088"/>
            <a:ext cx="2783301" cy="2263774"/>
            <a:chOff x="8990202" y="1296822"/>
            <a:chExt cx="2783301" cy="2263774"/>
          </a:xfrm>
        </p:grpSpPr>
        <p:grpSp>
          <p:nvGrpSpPr>
            <p:cNvPr id="566" name="그룹 565">
              <a:extLst>
                <a:ext uri="{FF2B5EF4-FFF2-40B4-BE49-F238E27FC236}">
                  <a16:creationId xmlns:a16="http://schemas.microsoft.com/office/drawing/2014/main" id="{4E9364E2-6A9D-B36C-7108-8DD5D0716297}"/>
                </a:ext>
              </a:extLst>
            </p:cNvPr>
            <p:cNvGrpSpPr/>
            <p:nvPr/>
          </p:nvGrpSpPr>
          <p:grpSpPr>
            <a:xfrm>
              <a:off x="9145176" y="1938917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567" name="평행 사변형 566">
                <a:extLst>
                  <a:ext uri="{FF2B5EF4-FFF2-40B4-BE49-F238E27FC236}">
                    <a16:creationId xmlns:a16="http://schemas.microsoft.com/office/drawing/2014/main" id="{3B5BF12D-FA4B-42AC-65D3-F6A4EA1D0DB8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8" name="평행 사변형 567">
                <a:extLst>
                  <a:ext uri="{FF2B5EF4-FFF2-40B4-BE49-F238E27FC236}">
                    <a16:creationId xmlns:a16="http://schemas.microsoft.com/office/drawing/2014/main" id="{894E8943-CA6F-741C-8D6B-8A78A2511CE4}"/>
                  </a:ext>
                </a:extLst>
              </p:cNvPr>
              <p:cNvSpPr/>
              <p:nvPr/>
            </p:nvSpPr>
            <p:spPr>
              <a:xfrm>
                <a:off x="5034785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9" name="평행 사변형 568">
                <a:extLst>
                  <a:ext uri="{FF2B5EF4-FFF2-40B4-BE49-F238E27FC236}">
                    <a16:creationId xmlns:a16="http://schemas.microsoft.com/office/drawing/2014/main" id="{AA327FFB-5632-84C8-A8F8-DC906690A4DD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0" name="평행 사변형 569">
                <a:extLst>
                  <a:ext uri="{FF2B5EF4-FFF2-40B4-BE49-F238E27FC236}">
                    <a16:creationId xmlns:a16="http://schemas.microsoft.com/office/drawing/2014/main" id="{28BC25E5-A57C-C687-56B1-A0ED2FA97D04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1" name="평행 사변형 570">
                <a:extLst>
                  <a:ext uri="{FF2B5EF4-FFF2-40B4-BE49-F238E27FC236}">
                    <a16:creationId xmlns:a16="http://schemas.microsoft.com/office/drawing/2014/main" id="{D61CC5C4-4D3B-0839-0925-991BDA58F53B}"/>
                  </a:ext>
                </a:extLst>
              </p:cNvPr>
              <p:cNvSpPr/>
              <p:nvPr/>
            </p:nvSpPr>
            <p:spPr>
              <a:xfrm>
                <a:off x="5616139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2" name="평행 사변형 571">
                <a:extLst>
                  <a:ext uri="{FF2B5EF4-FFF2-40B4-BE49-F238E27FC236}">
                    <a16:creationId xmlns:a16="http://schemas.microsoft.com/office/drawing/2014/main" id="{192826FB-CB1B-9BFB-9741-9DB9ADEB9A90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3" name="평행 사변형 572">
                <a:extLst>
                  <a:ext uri="{FF2B5EF4-FFF2-40B4-BE49-F238E27FC236}">
                    <a16:creationId xmlns:a16="http://schemas.microsoft.com/office/drawing/2014/main" id="{BF3F8BA8-D090-E326-F678-14D3ECF3B4B7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4" name="평행 사변형 573">
                <a:extLst>
                  <a:ext uri="{FF2B5EF4-FFF2-40B4-BE49-F238E27FC236}">
                    <a16:creationId xmlns:a16="http://schemas.microsoft.com/office/drawing/2014/main" id="{99CC726F-624E-A6DE-D3EE-73A36F6AA638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5" name="평행 사변형 574">
                <a:extLst>
                  <a:ext uri="{FF2B5EF4-FFF2-40B4-BE49-F238E27FC236}">
                    <a16:creationId xmlns:a16="http://schemas.microsoft.com/office/drawing/2014/main" id="{E78ECC9D-B353-3ACF-9B9D-0A6295EC15E4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3" name="그룹 302">
              <a:extLst>
                <a:ext uri="{FF2B5EF4-FFF2-40B4-BE49-F238E27FC236}">
                  <a16:creationId xmlns:a16="http://schemas.microsoft.com/office/drawing/2014/main" id="{B841EA2E-4461-FE99-0FF4-D2B644E62712}"/>
                </a:ext>
              </a:extLst>
            </p:cNvPr>
            <p:cNvGrpSpPr/>
            <p:nvPr/>
          </p:nvGrpSpPr>
          <p:grpSpPr>
            <a:xfrm>
              <a:off x="9441522" y="2351111"/>
              <a:ext cx="295816" cy="574091"/>
              <a:chOff x="3911410" y="2411116"/>
              <a:chExt cx="915181" cy="1776097"/>
            </a:xfr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grpSpPr>
          <p:sp>
            <p:nvSpPr>
              <p:cNvPr id="315" name="자유형: 도형 314">
                <a:extLst>
                  <a:ext uri="{FF2B5EF4-FFF2-40B4-BE49-F238E27FC236}">
                    <a16:creationId xmlns:a16="http://schemas.microsoft.com/office/drawing/2014/main" id="{CDA1EF04-C241-FBB9-3BD9-0178026848CD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6" name="자유형: 도형 315">
                <a:extLst>
                  <a:ext uri="{FF2B5EF4-FFF2-40B4-BE49-F238E27FC236}">
                    <a16:creationId xmlns:a16="http://schemas.microsoft.com/office/drawing/2014/main" id="{06ABF93B-F3E8-23BA-BE8A-E44905839089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08" name="그룹 307">
              <a:extLst>
                <a:ext uri="{FF2B5EF4-FFF2-40B4-BE49-F238E27FC236}">
                  <a16:creationId xmlns:a16="http://schemas.microsoft.com/office/drawing/2014/main" id="{1F35ED52-17C1-EF8E-F125-2A5D786FD0C5}"/>
                </a:ext>
              </a:extLst>
            </p:cNvPr>
            <p:cNvGrpSpPr/>
            <p:nvPr/>
          </p:nvGrpSpPr>
          <p:grpSpPr>
            <a:xfrm>
              <a:off x="10745851" y="1808835"/>
              <a:ext cx="295816" cy="574091"/>
              <a:chOff x="3911410" y="2411116"/>
              <a:chExt cx="915181" cy="1776097"/>
            </a:xfr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grpSpPr>
          <p:sp>
            <p:nvSpPr>
              <p:cNvPr id="309" name="자유형: 도형 308">
                <a:extLst>
                  <a:ext uri="{FF2B5EF4-FFF2-40B4-BE49-F238E27FC236}">
                    <a16:creationId xmlns:a16="http://schemas.microsoft.com/office/drawing/2014/main" id="{E59AE728-5F9D-EF99-7A6C-383AC786DB73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0" name="자유형: 도형 309">
                <a:extLst>
                  <a:ext uri="{FF2B5EF4-FFF2-40B4-BE49-F238E27FC236}">
                    <a16:creationId xmlns:a16="http://schemas.microsoft.com/office/drawing/2014/main" id="{B74F92E5-2726-B711-B539-4A6FBC8B8376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pic>
          <p:nvPicPr>
            <p:cNvPr id="304" name="그림 303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B95FF7B-717E-D2D1-D79D-9505B37F5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10483844" y="2665557"/>
              <a:ext cx="454319" cy="894547"/>
            </a:xfrm>
            <a:prstGeom prst="rect">
              <a:avLst/>
            </a:prstGeo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spPr>
        </p:pic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5984F0DD-74C0-5D90-D3C8-7428DB5C8D6B}"/>
                </a:ext>
              </a:extLst>
            </p:cNvPr>
            <p:cNvSpPr/>
            <p:nvPr/>
          </p:nvSpPr>
          <p:spPr>
            <a:xfrm>
              <a:off x="8990202" y="1296822"/>
              <a:ext cx="2783301" cy="228183"/>
            </a:xfrm>
            <a:prstGeom prst="rect">
              <a:avLst/>
            </a:prstGeom>
            <a:solidFill>
              <a:srgbClr val="FBF2FA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500" name="TextBox 499">
              <a:extLst>
                <a:ext uri="{FF2B5EF4-FFF2-40B4-BE49-F238E27FC236}">
                  <a16:creationId xmlns:a16="http://schemas.microsoft.com/office/drawing/2014/main" id="{35565FA3-72C8-4856-8EA3-B9EDFB6BD900}"/>
                </a:ext>
              </a:extLst>
            </p:cNvPr>
            <p:cNvSpPr txBox="1"/>
            <p:nvPr/>
          </p:nvSpPr>
          <p:spPr>
            <a:xfrm>
              <a:off x="9510619" y="1333969"/>
              <a:ext cx="1742465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자신 최대 체력의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10%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보호막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부여</a:t>
              </a:r>
              <a:endParaRPr lang="en-US" altLang="ko-KR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7437E5E-AEEB-F292-225A-25057CF8B819}"/>
              </a:ext>
            </a:extLst>
          </p:cNvPr>
          <p:cNvGrpSpPr/>
          <p:nvPr/>
        </p:nvGrpSpPr>
        <p:grpSpPr>
          <a:xfrm>
            <a:off x="263525" y="825282"/>
            <a:ext cx="1015617" cy="226591"/>
            <a:chOff x="263525" y="3850616"/>
            <a:chExt cx="1015617" cy="22659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36311C3-71F8-AB87-AD99-B47E9D56057E}"/>
                </a:ext>
              </a:extLst>
            </p:cNvPr>
            <p:cNvSpPr txBox="1"/>
            <p:nvPr/>
          </p:nvSpPr>
          <p:spPr>
            <a:xfrm>
              <a:off x="263772" y="3850616"/>
              <a:ext cx="1015370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 예시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0AC3638E-E8A0-8EC9-A7DB-C473F318AC84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77207"/>
              <a:ext cx="10152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8B606C03-4ADC-181F-E348-20FF1E8E7821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5BED0D5-1D90-F527-D107-CF2DA8CA024C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0E632CF5-7C24-C085-25A5-0A87CF6A97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489A2628-1035-C22C-BBCC-78AE7B223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DBB113B2-EDB5-414F-F07B-7D5074F25D4C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58ECBFB-BAD8-178C-E37C-2DF254FB9C10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034A9A-56C1-7BE4-2C79-5E3C519562B5}"/>
              </a:ext>
            </a:extLst>
          </p:cNvPr>
          <p:cNvGrpSpPr/>
          <p:nvPr/>
        </p:nvGrpSpPr>
        <p:grpSpPr>
          <a:xfrm>
            <a:off x="2241824" y="309901"/>
            <a:ext cx="1428011" cy="237852"/>
            <a:chOff x="2241824" y="309901"/>
            <a:chExt cx="1428011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1B761AE-667B-E614-A5A0-0B7D1581C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428011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421133-F1E6-F1CB-5D99-7A039F5E148E}"/>
                </a:ext>
              </a:extLst>
            </p:cNvPr>
            <p:cNvSpPr txBox="1"/>
            <p:nvPr/>
          </p:nvSpPr>
          <p:spPr>
            <a:xfrm>
              <a:off x="2241824" y="344189"/>
              <a:ext cx="1428011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스타일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EA288F8-A941-67A5-5743-D61ADB004D94}"/>
              </a:ext>
            </a:extLst>
          </p:cNvPr>
          <p:cNvGrpSpPr/>
          <p:nvPr/>
        </p:nvGrpSpPr>
        <p:grpSpPr>
          <a:xfrm>
            <a:off x="2806177" y="2840974"/>
            <a:ext cx="862416" cy="576049"/>
            <a:chOff x="2956768" y="2694666"/>
            <a:chExt cx="862416" cy="576049"/>
          </a:xfrm>
        </p:grpSpPr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FE6B8415-D009-15B3-7124-346FA597144B}"/>
                </a:ext>
              </a:extLst>
            </p:cNvPr>
            <p:cNvSpPr txBox="1"/>
            <p:nvPr/>
          </p:nvSpPr>
          <p:spPr>
            <a:xfrm>
              <a:off x="2956768" y="2694666"/>
              <a:ext cx="862416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 강화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en-US" altLang="ko-KR" sz="1000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스택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82" name="화살표: 오른쪽 181">
              <a:extLst>
                <a:ext uri="{FF2B5EF4-FFF2-40B4-BE49-F238E27FC236}">
                  <a16:creationId xmlns:a16="http://schemas.microsoft.com/office/drawing/2014/main" id="{399D50C0-FADD-0A0F-BCB8-0D78BD612D3A}"/>
                </a:ext>
              </a:extLst>
            </p:cNvPr>
            <p:cNvSpPr/>
            <p:nvPr/>
          </p:nvSpPr>
          <p:spPr>
            <a:xfrm rot="19830286">
              <a:off x="3024293" y="3055483"/>
              <a:ext cx="727364" cy="215232"/>
            </a:xfrm>
            <a:prstGeom prst="rightArrow">
              <a:avLst/>
            </a:prstGeom>
            <a:solidFill>
              <a:srgbClr val="FAFCB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300"/>
                </a:spcAft>
              </a:pPr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3E6C561-5ADA-AF3F-4817-E2FCCFF88FE2}"/>
              </a:ext>
            </a:extLst>
          </p:cNvPr>
          <p:cNvGrpSpPr/>
          <p:nvPr/>
        </p:nvGrpSpPr>
        <p:grpSpPr>
          <a:xfrm>
            <a:off x="2790951" y="4467060"/>
            <a:ext cx="864019" cy="737632"/>
            <a:chOff x="2790951" y="4467060"/>
            <a:chExt cx="864019" cy="737632"/>
          </a:xfrm>
        </p:grpSpPr>
        <p:sp>
          <p:nvSpPr>
            <p:cNvPr id="2" name="화살표: 오른쪽 1">
              <a:extLst>
                <a:ext uri="{FF2B5EF4-FFF2-40B4-BE49-F238E27FC236}">
                  <a16:creationId xmlns:a16="http://schemas.microsoft.com/office/drawing/2014/main" id="{E61962C7-1771-FE56-043D-41C94F14008F}"/>
                </a:ext>
              </a:extLst>
            </p:cNvPr>
            <p:cNvSpPr/>
            <p:nvPr/>
          </p:nvSpPr>
          <p:spPr>
            <a:xfrm rot="1769714" flipV="1">
              <a:off x="2859275" y="4467060"/>
              <a:ext cx="727364" cy="215232"/>
            </a:xfrm>
            <a:prstGeom prst="rightArrow">
              <a:avLst/>
            </a:prstGeom>
            <a:solidFill>
              <a:srgbClr val="FAFCB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300"/>
                </a:spcAft>
              </a:pPr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C04F153-2241-C4F6-B90A-3AF259A13104}"/>
                </a:ext>
              </a:extLst>
            </p:cNvPr>
            <p:cNvSpPr txBox="1"/>
            <p:nvPr/>
          </p:nvSpPr>
          <p:spPr>
            <a:xfrm>
              <a:off x="2790951" y="4889221"/>
              <a:ext cx="864019" cy="31547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 강화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en-US" altLang="ko-KR" sz="1000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스택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최대치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33EBED5-3FCD-4AB2-522F-70BEB6CB6100}"/>
              </a:ext>
            </a:extLst>
          </p:cNvPr>
          <p:cNvGrpSpPr/>
          <p:nvPr/>
        </p:nvGrpSpPr>
        <p:grpSpPr>
          <a:xfrm>
            <a:off x="377024" y="2942854"/>
            <a:ext cx="2158839" cy="1998374"/>
            <a:chOff x="377024" y="2944424"/>
            <a:chExt cx="2158839" cy="1998374"/>
          </a:xfrm>
        </p:grpSpPr>
        <p:grpSp>
          <p:nvGrpSpPr>
            <p:cNvPr id="492" name="그룹 491">
              <a:extLst>
                <a:ext uri="{FF2B5EF4-FFF2-40B4-BE49-F238E27FC236}">
                  <a16:creationId xmlns:a16="http://schemas.microsoft.com/office/drawing/2014/main" id="{AF7C05D3-90EF-2176-D075-9317A4ACF0C2}"/>
                </a:ext>
              </a:extLst>
            </p:cNvPr>
            <p:cNvGrpSpPr/>
            <p:nvPr/>
          </p:nvGrpSpPr>
          <p:grpSpPr>
            <a:xfrm>
              <a:off x="377024" y="2944424"/>
              <a:ext cx="2158839" cy="1751761"/>
              <a:chOff x="392159" y="2788344"/>
              <a:chExt cx="2158839" cy="1751761"/>
            </a:xfrm>
          </p:grpSpPr>
          <p:grpSp>
            <p:nvGrpSpPr>
              <p:cNvPr id="547" name="그룹 546">
                <a:extLst>
                  <a:ext uri="{FF2B5EF4-FFF2-40B4-BE49-F238E27FC236}">
                    <a16:creationId xmlns:a16="http://schemas.microsoft.com/office/drawing/2014/main" id="{EFEE5BE7-3A6A-13D4-D2ED-0AD9D6349578}"/>
                  </a:ext>
                </a:extLst>
              </p:cNvPr>
              <p:cNvGrpSpPr/>
              <p:nvPr/>
            </p:nvGrpSpPr>
            <p:grpSpPr>
              <a:xfrm>
                <a:off x="392159" y="2918426"/>
                <a:ext cx="2158839" cy="1621679"/>
                <a:chOff x="1534279" y="1897353"/>
                <a:chExt cx="2158839" cy="1621679"/>
              </a:xfrm>
              <a:solidFill>
                <a:schemeClr val="bg1"/>
              </a:solidFill>
            </p:grpSpPr>
            <p:sp>
              <p:nvSpPr>
                <p:cNvPr id="163" name="평행 사변형 162">
                  <a:extLst>
                    <a:ext uri="{FF2B5EF4-FFF2-40B4-BE49-F238E27FC236}">
                      <a16:creationId xmlns:a16="http://schemas.microsoft.com/office/drawing/2014/main" id="{46159D68-840B-2E6F-A7C8-E208D8E83342}"/>
                    </a:ext>
                  </a:extLst>
                </p:cNvPr>
                <p:cNvSpPr/>
                <p:nvPr/>
              </p:nvSpPr>
              <p:spPr>
                <a:xfrm>
                  <a:off x="2391827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4" name="평행 사변형 163">
                  <a:extLst>
                    <a:ext uri="{FF2B5EF4-FFF2-40B4-BE49-F238E27FC236}">
                      <a16:creationId xmlns:a16="http://schemas.microsoft.com/office/drawing/2014/main" id="{32D334A8-F2F5-FD63-CB66-013359C79CF4}"/>
                    </a:ext>
                  </a:extLst>
                </p:cNvPr>
                <p:cNvSpPr/>
                <p:nvPr/>
              </p:nvSpPr>
              <p:spPr>
                <a:xfrm>
                  <a:off x="2255922" y="2438328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5" name="평행 사변형 164">
                  <a:extLst>
                    <a:ext uri="{FF2B5EF4-FFF2-40B4-BE49-F238E27FC236}">
                      <a16:creationId xmlns:a16="http://schemas.microsoft.com/office/drawing/2014/main" id="{2FA2F6B4-C310-56BC-5B4D-51546AE3D1B9}"/>
                    </a:ext>
                  </a:extLst>
                </p:cNvPr>
                <p:cNvSpPr/>
                <p:nvPr/>
              </p:nvSpPr>
              <p:spPr>
                <a:xfrm>
                  <a:off x="2120862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6" name="평행 사변형 165">
                  <a:extLst>
                    <a:ext uri="{FF2B5EF4-FFF2-40B4-BE49-F238E27FC236}">
                      <a16:creationId xmlns:a16="http://schemas.microsoft.com/office/drawing/2014/main" id="{799B8703-6AA9-384D-19DE-F20C8CABB8A5}"/>
                    </a:ext>
                  </a:extLst>
                </p:cNvPr>
                <p:cNvSpPr/>
                <p:nvPr/>
              </p:nvSpPr>
              <p:spPr>
                <a:xfrm>
                  <a:off x="2973182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7" name="평행 사변형 166">
                  <a:extLst>
                    <a:ext uri="{FF2B5EF4-FFF2-40B4-BE49-F238E27FC236}">
                      <a16:creationId xmlns:a16="http://schemas.microsoft.com/office/drawing/2014/main" id="{1AEA88DC-E352-B64C-4B59-EF5FC4525AF8}"/>
                    </a:ext>
                  </a:extLst>
                </p:cNvPr>
                <p:cNvSpPr/>
                <p:nvPr/>
              </p:nvSpPr>
              <p:spPr>
                <a:xfrm>
                  <a:off x="2837276" y="2438328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8" name="평행 사변형 167">
                  <a:extLst>
                    <a:ext uri="{FF2B5EF4-FFF2-40B4-BE49-F238E27FC236}">
                      <a16:creationId xmlns:a16="http://schemas.microsoft.com/office/drawing/2014/main" id="{EA15F005-9426-9C16-3A39-53764FDAF5FE}"/>
                    </a:ext>
                  </a:extLst>
                </p:cNvPr>
                <p:cNvSpPr/>
                <p:nvPr/>
              </p:nvSpPr>
              <p:spPr>
                <a:xfrm>
                  <a:off x="2702217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2" name="평행 사변형 161">
                  <a:extLst>
                    <a:ext uri="{FF2B5EF4-FFF2-40B4-BE49-F238E27FC236}">
                      <a16:creationId xmlns:a16="http://schemas.microsoft.com/office/drawing/2014/main" id="{2ACED86F-EC99-C6A0-B376-D740A412CD5F}"/>
                    </a:ext>
                  </a:extLst>
                </p:cNvPr>
                <p:cNvSpPr/>
                <p:nvPr/>
              </p:nvSpPr>
              <p:spPr>
                <a:xfrm>
                  <a:off x="1805244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평행 사변형 158">
                  <a:extLst>
                    <a:ext uri="{FF2B5EF4-FFF2-40B4-BE49-F238E27FC236}">
                      <a16:creationId xmlns:a16="http://schemas.microsoft.com/office/drawing/2014/main" id="{2B92E2F0-ECAC-49AF-08A8-FEE753C14B2F}"/>
                    </a:ext>
                  </a:extLst>
                </p:cNvPr>
                <p:cNvSpPr/>
                <p:nvPr/>
              </p:nvSpPr>
              <p:spPr>
                <a:xfrm>
                  <a:off x="1669339" y="2438328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평행 사변형 160">
                  <a:extLst>
                    <a:ext uri="{FF2B5EF4-FFF2-40B4-BE49-F238E27FC236}">
                      <a16:creationId xmlns:a16="http://schemas.microsoft.com/office/drawing/2014/main" id="{7A59E136-C5F8-3170-7320-A5FC2D7DF8A2}"/>
                    </a:ext>
                  </a:extLst>
                </p:cNvPr>
                <p:cNvSpPr/>
                <p:nvPr/>
              </p:nvSpPr>
              <p:spPr>
                <a:xfrm>
                  <a:off x="1534279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8" name="그룹 147">
                <a:extLst>
                  <a:ext uri="{FF2B5EF4-FFF2-40B4-BE49-F238E27FC236}">
                    <a16:creationId xmlns:a16="http://schemas.microsoft.com/office/drawing/2014/main" id="{8800E09D-681E-7875-2B74-ECA7A94A0ADA}"/>
                  </a:ext>
                </a:extLst>
              </p:cNvPr>
              <p:cNvGrpSpPr/>
              <p:nvPr/>
            </p:nvGrpSpPr>
            <p:grpSpPr>
              <a:xfrm>
                <a:off x="688315" y="3330620"/>
                <a:ext cx="295816" cy="574091"/>
                <a:chOff x="3911410" y="2411116"/>
                <a:chExt cx="915181" cy="1776097"/>
              </a:xfrm>
            </p:grpSpPr>
            <p:sp>
              <p:nvSpPr>
                <p:cNvPr id="149" name="자유형: 도형 148">
                  <a:extLst>
                    <a:ext uri="{FF2B5EF4-FFF2-40B4-BE49-F238E27FC236}">
                      <a16:creationId xmlns:a16="http://schemas.microsoft.com/office/drawing/2014/main" id="{6DEB937D-CBF2-E628-4198-2024F93E34B1}"/>
                    </a:ext>
                  </a:extLst>
                </p:cNvPr>
                <p:cNvSpPr/>
                <p:nvPr/>
              </p:nvSpPr>
              <p:spPr>
                <a:xfrm>
                  <a:off x="3911410" y="2411116"/>
                  <a:ext cx="915181" cy="1776097"/>
                </a:xfrm>
                <a:custGeom>
                  <a:avLst/>
                  <a:gdLst>
                    <a:gd name="connsiteX0" fmla="*/ 756866 w 915181"/>
                    <a:gd name="connsiteY0" fmla="*/ 1099252 h 1776097"/>
                    <a:gd name="connsiteX1" fmla="*/ 756866 w 915181"/>
                    <a:gd name="connsiteY1" fmla="*/ 604144 h 1776097"/>
                    <a:gd name="connsiteX2" fmla="*/ 911662 w 915181"/>
                    <a:gd name="connsiteY2" fmla="*/ 64984 h 1776097"/>
                    <a:gd name="connsiteX3" fmla="*/ 838582 w 915181"/>
                    <a:gd name="connsiteY3" fmla="*/ 125 h 1776097"/>
                    <a:gd name="connsiteX4" fmla="*/ 773723 w 915181"/>
                    <a:gd name="connsiteY4" fmla="*/ 73205 h 1776097"/>
                    <a:gd name="connsiteX5" fmla="*/ 647943 w 915181"/>
                    <a:gd name="connsiteY5" fmla="*/ 518456 h 1776097"/>
                    <a:gd name="connsiteX6" fmla="*/ 618006 w 915181"/>
                    <a:gd name="connsiteY6" fmla="*/ 518456 h 1776097"/>
                    <a:gd name="connsiteX7" fmla="*/ 551938 w 915181"/>
                    <a:gd name="connsiteY7" fmla="*/ 529049 h 1776097"/>
                    <a:gd name="connsiteX8" fmla="*/ 535496 w 915181"/>
                    <a:gd name="connsiteY8" fmla="*/ 534046 h 1776097"/>
                    <a:gd name="connsiteX9" fmla="*/ 70325 w 915181"/>
                    <a:gd name="connsiteY9" fmla="*/ 981117 h 1776097"/>
                    <a:gd name="connsiteX10" fmla="*/ 104349 w 915181"/>
                    <a:gd name="connsiteY10" fmla="*/ 1072711 h 1776097"/>
                    <a:gd name="connsiteX11" fmla="*/ 195944 w 915181"/>
                    <a:gd name="connsiteY11" fmla="*/ 1038687 h 1776097"/>
                    <a:gd name="connsiteX12" fmla="*/ 434010 w 915181"/>
                    <a:gd name="connsiteY12" fmla="*/ 739734 h 1776097"/>
                    <a:gd name="connsiteX13" fmla="*/ 434010 w 915181"/>
                    <a:gd name="connsiteY13" fmla="*/ 1171238 h 1776097"/>
                    <a:gd name="connsiteX14" fmla="*/ 366077 w 915181"/>
                    <a:gd name="connsiteY14" fmla="*/ 1308763 h 1776097"/>
                    <a:gd name="connsiteX15" fmla="*/ 73066 w 915181"/>
                    <a:gd name="connsiteY15" fmla="*/ 1289580 h 1776097"/>
                    <a:gd name="connsiteX16" fmla="*/ 117 w 915181"/>
                    <a:gd name="connsiteY16" fmla="*/ 1354570 h 1776097"/>
                    <a:gd name="connsiteX17" fmla="*/ 64039 w 915181"/>
                    <a:gd name="connsiteY17" fmla="*/ 1427450 h 1776097"/>
                    <a:gd name="connsiteX18" fmla="*/ 403037 w 915181"/>
                    <a:gd name="connsiteY18" fmla="*/ 1449672 h 1776097"/>
                    <a:gd name="connsiteX19" fmla="*/ 407643 w 915181"/>
                    <a:gd name="connsiteY19" fmla="*/ 1449811 h 1776097"/>
                    <a:gd name="connsiteX20" fmla="*/ 469543 w 915181"/>
                    <a:gd name="connsiteY20" fmla="*/ 1411330 h 1776097"/>
                    <a:gd name="connsiteX21" fmla="*/ 606124 w 915181"/>
                    <a:gd name="connsiteY21" fmla="*/ 1134991 h 1776097"/>
                    <a:gd name="connsiteX22" fmla="*/ 775220 w 915181"/>
                    <a:gd name="connsiteY22" fmla="*/ 1334877 h 1776097"/>
                    <a:gd name="connsiteX23" fmla="*/ 749313 w 915181"/>
                    <a:gd name="connsiteY23" fmla="*/ 1702223 h 1776097"/>
                    <a:gd name="connsiteX24" fmla="*/ 813355 w 915181"/>
                    <a:gd name="connsiteY24" fmla="*/ 1775914 h 1776097"/>
                    <a:gd name="connsiteX25" fmla="*/ 818283 w 915181"/>
                    <a:gd name="connsiteY25" fmla="*/ 1776098 h 1776097"/>
                    <a:gd name="connsiteX26" fmla="*/ 887114 w 915181"/>
                    <a:gd name="connsiteY26" fmla="*/ 1711872 h 1776097"/>
                    <a:gd name="connsiteX27" fmla="*/ 915001 w 915181"/>
                    <a:gd name="connsiteY27" fmla="*/ 1316477 h 1776097"/>
                    <a:gd name="connsiteX28" fmla="*/ 898882 w 915181"/>
                    <a:gd name="connsiteY28" fmla="*/ 1267012 h 1776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15181" h="1776097">
                      <a:moveTo>
                        <a:pt x="756866" y="1099252"/>
                      </a:moveTo>
                      <a:lnTo>
                        <a:pt x="756866" y="604144"/>
                      </a:lnTo>
                      <a:cubicBezTo>
                        <a:pt x="869737" y="447964"/>
                        <a:pt x="924491" y="257253"/>
                        <a:pt x="911662" y="64984"/>
                      </a:cubicBezTo>
                      <a:cubicBezTo>
                        <a:pt x="909392" y="26893"/>
                        <a:pt x="876673" y="-2146"/>
                        <a:pt x="838582" y="125"/>
                      </a:cubicBezTo>
                      <a:cubicBezTo>
                        <a:pt x="800491" y="2395"/>
                        <a:pt x="771453" y="35114"/>
                        <a:pt x="773723" y="73205"/>
                      </a:cubicBezTo>
                      <a:cubicBezTo>
                        <a:pt x="784887" y="231736"/>
                        <a:pt x="740406" y="389198"/>
                        <a:pt x="647943" y="518456"/>
                      </a:cubicBezTo>
                      <a:lnTo>
                        <a:pt x="618006" y="518456"/>
                      </a:lnTo>
                      <a:cubicBezTo>
                        <a:pt x="595623" y="519172"/>
                        <a:pt x="573423" y="522732"/>
                        <a:pt x="551938" y="529049"/>
                      </a:cubicBezTo>
                      <a:cubicBezTo>
                        <a:pt x="545352" y="530799"/>
                        <a:pt x="541253" y="531950"/>
                        <a:pt x="535496" y="534046"/>
                      </a:cubicBezTo>
                      <a:cubicBezTo>
                        <a:pt x="322323" y="611559"/>
                        <a:pt x="174528" y="753621"/>
                        <a:pt x="70325" y="981117"/>
                      </a:cubicBezTo>
                      <a:cubicBezTo>
                        <a:pt x="54427" y="1015806"/>
                        <a:pt x="69660" y="1056813"/>
                        <a:pt x="104349" y="1072711"/>
                      </a:cubicBezTo>
                      <a:cubicBezTo>
                        <a:pt x="139039" y="1088610"/>
                        <a:pt x="180046" y="1073377"/>
                        <a:pt x="195944" y="1038687"/>
                      </a:cubicBezTo>
                      <a:cubicBezTo>
                        <a:pt x="256578" y="906344"/>
                        <a:pt x="333953" y="808635"/>
                        <a:pt x="434010" y="739734"/>
                      </a:cubicBezTo>
                      <a:lnTo>
                        <a:pt x="434010" y="1171238"/>
                      </a:lnTo>
                      <a:lnTo>
                        <a:pt x="366077" y="1308763"/>
                      </a:lnTo>
                      <a:lnTo>
                        <a:pt x="73066" y="1289580"/>
                      </a:lnTo>
                      <a:cubicBezTo>
                        <a:pt x="34975" y="1287383"/>
                        <a:pt x="2314" y="1316479"/>
                        <a:pt x="117" y="1354570"/>
                      </a:cubicBezTo>
                      <a:cubicBezTo>
                        <a:pt x="-2057" y="1392245"/>
                        <a:pt x="26403" y="1424691"/>
                        <a:pt x="64039" y="1427450"/>
                      </a:cubicBezTo>
                      <a:lnTo>
                        <a:pt x="403037" y="1449672"/>
                      </a:lnTo>
                      <a:cubicBezTo>
                        <a:pt x="404580" y="1449672"/>
                        <a:pt x="406077" y="1449811"/>
                        <a:pt x="407643" y="1449811"/>
                      </a:cubicBezTo>
                      <a:cubicBezTo>
                        <a:pt x="433914" y="1449797"/>
                        <a:pt x="457904" y="1434884"/>
                        <a:pt x="469543" y="1411330"/>
                      </a:cubicBezTo>
                      <a:lnTo>
                        <a:pt x="606124" y="1134991"/>
                      </a:lnTo>
                      <a:lnTo>
                        <a:pt x="775220" y="1334877"/>
                      </a:lnTo>
                      <a:lnTo>
                        <a:pt x="749313" y="1702223"/>
                      </a:lnTo>
                      <a:cubicBezTo>
                        <a:pt x="746676" y="1740247"/>
                        <a:pt x="775335" y="1773222"/>
                        <a:pt x="813355" y="1775914"/>
                      </a:cubicBezTo>
                      <a:cubicBezTo>
                        <a:pt x="814990" y="1776052"/>
                        <a:pt x="816648" y="1776098"/>
                        <a:pt x="818283" y="1776098"/>
                      </a:cubicBezTo>
                      <a:cubicBezTo>
                        <a:pt x="854520" y="1776054"/>
                        <a:pt x="884565" y="1748019"/>
                        <a:pt x="887114" y="1711872"/>
                      </a:cubicBezTo>
                      <a:lnTo>
                        <a:pt x="915001" y="1316477"/>
                      </a:lnTo>
                      <a:cubicBezTo>
                        <a:pt x="916300" y="1298515"/>
                        <a:pt x="910516" y="1280760"/>
                        <a:pt x="898882" y="126701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" name="자유형: 도형 149">
                  <a:extLst>
                    <a:ext uri="{FF2B5EF4-FFF2-40B4-BE49-F238E27FC236}">
                      <a16:creationId xmlns:a16="http://schemas.microsoft.com/office/drawing/2014/main" id="{C9739A08-7EB3-4348-A5A0-5153D1DBA4B3}"/>
                    </a:ext>
                  </a:extLst>
                </p:cNvPr>
                <p:cNvSpPr/>
                <p:nvPr/>
              </p:nvSpPr>
              <p:spPr>
                <a:xfrm>
                  <a:off x="4283958" y="2617954"/>
                  <a:ext cx="276339" cy="276339"/>
                </a:xfrm>
                <a:custGeom>
                  <a:avLst/>
                  <a:gdLst>
                    <a:gd name="connsiteX0" fmla="*/ 276339 w 276339"/>
                    <a:gd name="connsiteY0" fmla="*/ 138170 h 276339"/>
                    <a:gd name="connsiteX1" fmla="*/ 138169 w 276339"/>
                    <a:gd name="connsiteY1" fmla="*/ 276339 h 276339"/>
                    <a:gd name="connsiteX2" fmla="*/ 0 w 276339"/>
                    <a:gd name="connsiteY2" fmla="*/ 138170 h 276339"/>
                    <a:gd name="connsiteX3" fmla="*/ 138169 w 276339"/>
                    <a:gd name="connsiteY3" fmla="*/ 0 h 276339"/>
                    <a:gd name="connsiteX4" fmla="*/ 276339 w 276339"/>
                    <a:gd name="connsiteY4" fmla="*/ 138170 h 276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6339" h="276339">
                      <a:moveTo>
                        <a:pt x="276339" y="138170"/>
                      </a:moveTo>
                      <a:cubicBezTo>
                        <a:pt x="276339" y="214478"/>
                        <a:pt x="214478" y="276339"/>
                        <a:pt x="138169" y="276339"/>
                      </a:cubicBezTo>
                      <a:cubicBezTo>
                        <a:pt x="61861" y="276339"/>
                        <a:pt x="0" y="214478"/>
                        <a:pt x="0" y="138170"/>
                      </a:cubicBezTo>
                      <a:cubicBezTo>
                        <a:pt x="0" y="61861"/>
                        <a:pt x="61861" y="0"/>
                        <a:pt x="138169" y="0"/>
                      </a:cubicBezTo>
                      <a:cubicBezTo>
                        <a:pt x="214478" y="0"/>
                        <a:pt x="276339" y="61861"/>
                        <a:pt x="276339" y="13817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pic>
            <p:nvPicPr>
              <p:cNvPr id="155" name="그림 154" descr="만화 영화, 아니메, 가상의 캐릭터, 피규어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0FD47C81-6B33-3F25-049A-6DFBE35894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20" t="3961" r="9888" b="2254"/>
              <a:stretch>
                <a:fillRect/>
              </a:stretch>
            </p:blipFill>
            <p:spPr>
              <a:xfrm>
                <a:off x="1713965" y="3645066"/>
                <a:ext cx="454319" cy="894547"/>
              </a:xfrm>
              <a:prstGeom prst="rect">
                <a:avLst/>
              </a:prstGeom>
              <a:effectLst>
                <a:glow rad="63500">
                  <a:schemeClr val="bg1"/>
                </a:glow>
              </a:effectLst>
            </p:spPr>
          </p:pic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DD0D88E6-E7A5-D0B2-D1B0-69006DA1A915}"/>
                  </a:ext>
                </a:extLst>
              </p:cNvPr>
              <p:cNvGrpSpPr/>
              <p:nvPr/>
            </p:nvGrpSpPr>
            <p:grpSpPr>
              <a:xfrm>
                <a:off x="1992644" y="2788344"/>
                <a:ext cx="295816" cy="574091"/>
                <a:chOff x="3911410" y="2411116"/>
                <a:chExt cx="915181" cy="1776097"/>
              </a:xfrm>
            </p:grpSpPr>
            <p:sp>
              <p:nvSpPr>
                <p:cNvPr id="176" name="자유형: 도형 175">
                  <a:extLst>
                    <a:ext uri="{FF2B5EF4-FFF2-40B4-BE49-F238E27FC236}">
                      <a16:creationId xmlns:a16="http://schemas.microsoft.com/office/drawing/2014/main" id="{BA3CFD3D-EBEF-2CA2-2379-F429E5FCB939}"/>
                    </a:ext>
                  </a:extLst>
                </p:cNvPr>
                <p:cNvSpPr/>
                <p:nvPr/>
              </p:nvSpPr>
              <p:spPr>
                <a:xfrm>
                  <a:off x="3911410" y="2411116"/>
                  <a:ext cx="915181" cy="1776097"/>
                </a:xfrm>
                <a:custGeom>
                  <a:avLst/>
                  <a:gdLst>
                    <a:gd name="connsiteX0" fmla="*/ 756866 w 915181"/>
                    <a:gd name="connsiteY0" fmla="*/ 1099252 h 1776097"/>
                    <a:gd name="connsiteX1" fmla="*/ 756866 w 915181"/>
                    <a:gd name="connsiteY1" fmla="*/ 604144 h 1776097"/>
                    <a:gd name="connsiteX2" fmla="*/ 911662 w 915181"/>
                    <a:gd name="connsiteY2" fmla="*/ 64984 h 1776097"/>
                    <a:gd name="connsiteX3" fmla="*/ 838582 w 915181"/>
                    <a:gd name="connsiteY3" fmla="*/ 125 h 1776097"/>
                    <a:gd name="connsiteX4" fmla="*/ 773723 w 915181"/>
                    <a:gd name="connsiteY4" fmla="*/ 73205 h 1776097"/>
                    <a:gd name="connsiteX5" fmla="*/ 647943 w 915181"/>
                    <a:gd name="connsiteY5" fmla="*/ 518456 h 1776097"/>
                    <a:gd name="connsiteX6" fmla="*/ 618006 w 915181"/>
                    <a:gd name="connsiteY6" fmla="*/ 518456 h 1776097"/>
                    <a:gd name="connsiteX7" fmla="*/ 551938 w 915181"/>
                    <a:gd name="connsiteY7" fmla="*/ 529049 h 1776097"/>
                    <a:gd name="connsiteX8" fmla="*/ 535496 w 915181"/>
                    <a:gd name="connsiteY8" fmla="*/ 534046 h 1776097"/>
                    <a:gd name="connsiteX9" fmla="*/ 70325 w 915181"/>
                    <a:gd name="connsiteY9" fmla="*/ 981117 h 1776097"/>
                    <a:gd name="connsiteX10" fmla="*/ 104349 w 915181"/>
                    <a:gd name="connsiteY10" fmla="*/ 1072711 h 1776097"/>
                    <a:gd name="connsiteX11" fmla="*/ 195944 w 915181"/>
                    <a:gd name="connsiteY11" fmla="*/ 1038687 h 1776097"/>
                    <a:gd name="connsiteX12" fmla="*/ 434010 w 915181"/>
                    <a:gd name="connsiteY12" fmla="*/ 739734 h 1776097"/>
                    <a:gd name="connsiteX13" fmla="*/ 434010 w 915181"/>
                    <a:gd name="connsiteY13" fmla="*/ 1171238 h 1776097"/>
                    <a:gd name="connsiteX14" fmla="*/ 366077 w 915181"/>
                    <a:gd name="connsiteY14" fmla="*/ 1308763 h 1776097"/>
                    <a:gd name="connsiteX15" fmla="*/ 73066 w 915181"/>
                    <a:gd name="connsiteY15" fmla="*/ 1289580 h 1776097"/>
                    <a:gd name="connsiteX16" fmla="*/ 117 w 915181"/>
                    <a:gd name="connsiteY16" fmla="*/ 1354570 h 1776097"/>
                    <a:gd name="connsiteX17" fmla="*/ 64039 w 915181"/>
                    <a:gd name="connsiteY17" fmla="*/ 1427450 h 1776097"/>
                    <a:gd name="connsiteX18" fmla="*/ 403037 w 915181"/>
                    <a:gd name="connsiteY18" fmla="*/ 1449672 h 1776097"/>
                    <a:gd name="connsiteX19" fmla="*/ 407643 w 915181"/>
                    <a:gd name="connsiteY19" fmla="*/ 1449811 h 1776097"/>
                    <a:gd name="connsiteX20" fmla="*/ 469543 w 915181"/>
                    <a:gd name="connsiteY20" fmla="*/ 1411330 h 1776097"/>
                    <a:gd name="connsiteX21" fmla="*/ 606124 w 915181"/>
                    <a:gd name="connsiteY21" fmla="*/ 1134991 h 1776097"/>
                    <a:gd name="connsiteX22" fmla="*/ 775220 w 915181"/>
                    <a:gd name="connsiteY22" fmla="*/ 1334877 h 1776097"/>
                    <a:gd name="connsiteX23" fmla="*/ 749313 w 915181"/>
                    <a:gd name="connsiteY23" fmla="*/ 1702223 h 1776097"/>
                    <a:gd name="connsiteX24" fmla="*/ 813355 w 915181"/>
                    <a:gd name="connsiteY24" fmla="*/ 1775914 h 1776097"/>
                    <a:gd name="connsiteX25" fmla="*/ 818283 w 915181"/>
                    <a:gd name="connsiteY25" fmla="*/ 1776098 h 1776097"/>
                    <a:gd name="connsiteX26" fmla="*/ 887114 w 915181"/>
                    <a:gd name="connsiteY26" fmla="*/ 1711872 h 1776097"/>
                    <a:gd name="connsiteX27" fmla="*/ 915001 w 915181"/>
                    <a:gd name="connsiteY27" fmla="*/ 1316477 h 1776097"/>
                    <a:gd name="connsiteX28" fmla="*/ 898882 w 915181"/>
                    <a:gd name="connsiteY28" fmla="*/ 1267012 h 1776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15181" h="1776097">
                      <a:moveTo>
                        <a:pt x="756866" y="1099252"/>
                      </a:moveTo>
                      <a:lnTo>
                        <a:pt x="756866" y="604144"/>
                      </a:lnTo>
                      <a:cubicBezTo>
                        <a:pt x="869737" y="447964"/>
                        <a:pt x="924491" y="257253"/>
                        <a:pt x="911662" y="64984"/>
                      </a:cubicBezTo>
                      <a:cubicBezTo>
                        <a:pt x="909392" y="26893"/>
                        <a:pt x="876673" y="-2146"/>
                        <a:pt x="838582" y="125"/>
                      </a:cubicBezTo>
                      <a:cubicBezTo>
                        <a:pt x="800491" y="2395"/>
                        <a:pt x="771453" y="35114"/>
                        <a:pt x="773723" y="73205"/>
                      </a:cubicBezTo>
                      <a:cubicBezTo>
                        <a:pt x="784887" y="231736"/>
                        <a:pt x="740406" y="389198"/>
                        <a:pt x="647943" y="518456"/>
                      </a:cubicBezTo>
                      <a:lnTo>
                        <a:pt x="618006" y="518456"/>
                      </a:lnTo>
                      <a:cubicBezTo>
                        <a:pt x="595623" y="519172"/>
                        <a:pt x="573423" y="522732"/>
                        <a:pt x="551938" y="529049"/>
                      </a:cubicBezTo>
                      <a:cubicBezTo>
                        <a:pt x="545352" y="530799"/>
                        <a:pt x="541253" y="531950"/>
                        <a:pt x="535496" y="534046"/>
                      </a:cubicBezTo>
                      <a:cubicBezTo>
                        <a:pt x="322323" y="611559"/>
                        <a:pt x="174528" y="753621"/>
                        <a:pt x="70325" y="981117"/>
                      </a:cubicBezTo>
                      <a:cubicBezTo>
                        <a:pt x="54427" y="1015806"/>
                        <a:pt x="69660" y="1056813"/>
                        <a:pt x="104349" y="1072711"/>
                      </a:cubicBezTo>
                      <a:cubicBezTo>
                        <a:pt x="139039" y="1088610"/>
                        <a:pt x="180046" y="1073377"/>
                        <a:pt x="195944" y="1038687"/>
                      </a:cubicBezTo>
                      <a:cubicBezTo>
                        <a:pt x="256578" y="906344"/>
                        <a:pt x="333953" y="808635"/>
                        <a:pt x="434010" y="739734"/>
                      </a:cubicBezTo>
                      <a:lnTo>
                        <a:pt x="434010" y="1171238"/>
                      </a:lnTo>
                      <a:lnTo>
                        <a:pt x="366077" y="1308763"/>
                      </a:lnTo>
                      <a:lnTo>
                        <a:pt x="73066" y="1289580"/>
                      </a:lnTo>
                      <a:cubicBezTo>
                        <a:pt x="34975" y="1287383"/>
                        <a:pt x="2314" y="1316479"/>
                        <a:pt x="117" y="1354570"/>
                      </a:cubicBezTo>
                      <a:cubicBezTo>
                        <a:pt x="-2057" y="1392245"/>
                        <a:pt x="26403" y="1424691"/>
                        <a:pt x="64039" y="1427450"/>
                      </a:cubicBezTo>
                      <a:lnTo>
                        <a:pt x="403037" y="1449672"/>
                      </a:lnTo>
                      <a:cubicBezTo>
                        <a:pt x="404580" y="1449672"/>
                        <a:pt x="406077" y="1449811"/>
                        <a:pt x="407643" y="1449811"/>
                      </a:cubicBezTo>
                      <a:cubicBezTo>
                        <a:pt x="433914" y="1449797"/>
                        <a:pt x="457904" y="1434884"/>
                        <a:pt x="469543" y="1411330"/>
                      </a:cubicBezTo>
                      <a:lnTo>
                        <a:pt x="606124" y="1134991"/>
                      </a:lnTo>
                      <a:lnTo>
                        <a:pt x="775220" y="1334877"/>
                      </a:lnTo>
                      <a:lnTo>
                        <a:pt x="749313" y="1702223"/>
                      </a:lnTo>
                      <a:cubicBezTo>
                        <a:pt x="746676" y="1740247"/>
                        <a:pt x="775335" y="1773222"/>
                        <a:pt x="813355" y="1775914"/>
                      </a:cubicBezTo>
                      <a:cubicBezTo>
                        <a:pt x="814990" y="1776052"/>
                        <a:pt x="816648" y="1776098"/>
                        <a:pt x="818283" y="1776098"/>
                      </a:cubicBezTo>
                      <a:cubicBezTo>
                        <a:pt x="854520" y="1776054"/>
                        <a:pt x="884565" y="1748019"/>
                        <a:pt x="887114" y="1711872"/>
                      </a:cubicBezTo>
                      <a:lnTo>
                        <a:pt x="915001" y="1316477"/>
                      </a:lnTo>
                      <a:cubicBezTo>
                        <a:pt x="916300" y="1298515"/>
                        <a:pt x="910516" y="1280760"/>
                        <a:pt x="898882" y="126701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" name="자유형: 도형 176">
                  <a:extLst>
                    <a:ext uri="{FF2B5EF4-FFF2-40B4-BE49-F238E27FC236}">
                      <a16:creationId xmlns:a16="http://schemas.microsoft.com/office/drawing/2014/main" id="{76A15180-AED0-4AC8-0BDF-4B62729EA59F}"/>
                    </a:ext>
                  </a:extLst>
                </p:cNvPr>
                <p:cNvSpPr/>
                <p:nvPr/>
              </p:nvSpPr>
              <p:spPr>
                <a:xfrm>
                  <a:off x="4283958" y="2617954"/>
                  <a:ext cx="276339" cy="276339"/>
                </a:xfrm>
                <a:custGeom>
                  <a:avLst/>
                  <a:gdLst>
                    <a:gd name="connsiteX0" fmla="*/ 276339 w 276339"/>
                    <a:gd name="connsiteY0" fmla="*/ 138170 h 276339"/>
                    <a:gd name="connsiteX1" fmla="*/ 138169 w 276339"/>
                    <a:gd name="connsiteY1" fmla="*/ 276339 h 276339"/>
                    <a:gd name="connsiteX2" fmla="*/ 0 w 276339"/>
                    <a:gd name="connsiteY2" fmla="*/ 138170 h 276339"/>
                    <a:gd name="connsiteX3" fmla="*/ 138169 w 276339"/>
                    <a:gd name="connsiteY3" fmla="*/ 0 h 276339"/>
                    <a:gd name="connsiteX4" fmla="*/ 276339 w 276339"/>
                    <a:gd name="connsiteY4" fmla="*/ 138170 h 276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6339" h="276339">
                      <a:moveTo>
                        <a:pt x="276339" y="138170"/>
                      </a:moveTo>
                      <a:cubicBezTo>
                        <a:pt x="276339" y="214478"/>
                        <a:pt x="214478" y="276339"/>
                        <a:pt x="138169" y="276339"/>
                      </a:cubicBezTo>
                      <a:cubicBezTo>
                        <a:pt x="61861" y="276339"/>
                        <a:pt x="0" y="214478"/>
                        <a:pt x="0" y="138170"/>
                      </a:cubicBezTo>
                      <a:cubicBezTo>
                        <a:pt x="0" y="61861"/>
                        <a:pt x="61861" y="0"/>
                        <a:pt x="138169" y="0"/>
                      </a:cubicBezTo>
                      <a:cubicBezTo>
                        <a:pt x="214478" y="0"/>
                        <a:pt x="276339" y="61861"/>
                        <a:pt x="276339" y="13817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05243AE-B27B-737C-CE8B-6D57D67005AC}"/>
                </a:ext>
              </a:extLst>
            </p:cNvPr>
            <p:cNvSpPr txBox="1"/>
            <p:nvPr/>
          </p:nvSpPr>
          <p:spPr>
            <a:xfrm>
              <a:off x="1178322" y="4781215"/>
              <a:ext cx="556243" cy="1615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&lt;</a:t>
              </a:r>
              <a:r>
                <a:rPr lang="ko-KR" altLang="en-US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턴 획득</a:t>
              </a:r>
              <a:r>
                <a:rPr lang="en-US" altLang="ko-KR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8634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32AC-AF94-9C6E-EC2F-9EED81538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2756D66-E77C-2172-AA05-E3BABA5F32FB}"/>
              </a:ext>
            </a:extLst>
          </p:cNvPr>
          <p:cNvGrpSpPr/>
          <p:nvPr/>
        </p:nvGrpSpPr>
        <p:grpSpPr>
          <a:xfrm>
            <a:off x="2237270" y="309901"/>
            <a:ext cx="1881661" cy="237852"/>
            <a:chOff x="2241824" y="309901"/>
            <a:chExt cx="1881661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F5F375A-B2DC-AE4F-D49C-693CB4046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881661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5A3250-59F9-FB22-F08A-680113DAECB6}"/>
                </a:ext>
              </a:extLst>
            </p:cNvPr>
            <p:cNvSpPr txBox="1"/>
            <p:nvPr/>
          </p:nvSpPr>
          <p:spPr>
            <a:xfrm>
              <a:off x="2241824" y="344189"/>
              <a:ext cx="1881661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(2)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장단점 및 활용 전략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3379897-A9DD-71BB-C8D8-C00BB18587F7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CFC0A47-469C-E1B0-6944-632B843B3AA1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AAE1EFD2-582B-E45A-CB15-3FB9247286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0F92778A-C51E-E7B8-F46B-961F10707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FB206D5-E8E4-0B1E-24F6-FE5E09B0138A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ED2B5BE-B652-9EF2-CE20-9DE0D7F2AD1D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5B7CD52-0CE5-CD05-46B6-6DEA8B23DCA8}"/>
              </a:ext>
            </a:extLst>
          </p:cNvPr>
          <p:cNvGrpSpPr/>
          <p:nvPr/>
        </p:nvGrpSpPr>
        <p:grpSpPr>
          <a:xfrm>
            <a:off x="263525" y="825282"/>
            <a:ext cx="622882" cy="226591"/>
            <a:chOff x="263525" y="734809"/>
            <a:chExt cx="622882" cy="22659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7566D6A-C069-7774-93F0-50413067D073}"/>
                </a:ext>
              </a:extLst>
            </p:cNvPr>
            <p:cNvSpPr txBox="1"/>
            <p:nvPr/>
          </p:nvSpPr>
          <p:spPr>
            <a:xfrm>
              <a:off x="263772" y="734809"/>
              <a:ext cx="622635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장단점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BC735ABC-FA77-4EED-B98D-DDF9EFA95FC7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961400"/>
              <a:ext cx="622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A19B228-5EE8-1B45-CBD2-97F850D1D6D3}"/>
              </a:ext>
            </a:extLst>
          </p:cNvPr>
          <p:cNvGrpSpPr/>
          <p:nvPr/>
        </p:nvGrpSpPr>
        <p:grpSpPr>
          <a:xfrm>
            <a:off x="263525" y="4012936"/>
            <a:ext cx="763946" cy="226591"/>
            <a:chOff x="263525" y="4319506"/>
            <a:chExt cx="763946" cy="22659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4FFB24-1CB8-2EC9-5C4A-D6AF3F0F12D7}"/>
                </a:ext>
              </a:extLst>
            </p:cNvPr>
            <p:cNvSpPr txBox="1"/>
            <p:nvPr/>
          </p:nvSpPr>
          <p:spPr>
            <a:xfrm>
              <a:off x="263772" y="4319506"/>
              <a:ext cx="763699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활용 전략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0ECED48-8706-ADFF-E81F-0287EBC975D0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546097"/>
              <a:ext cx="7632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D16D8C3-0CCB-0B8B-56CE-9DFC32D0C7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513029"/>
              </p:ext>
            </p:extLst>
          </p:nvPr>
        </p:nvGraphicFramePr>
        <p:xfrm>
          <a:off x="263525" y="1276561"/>
          <a:ext cx="8352155" cy="20238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40155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7112000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</a:tblGrid>
              <a:tr h="352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장점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아군 전체에게 보호막을 지속적으로 부여할 수 있어서 파티의 안정성을 높여줄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화상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중독 등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DoT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피해에 효과적으로 대응할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전투가 지속 될 수록 더 많은 보호막을 부여하기 때문에 전투 지속성이 좋습니다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클리어 속도가 상대적으로 느린 신규 유저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라이트 유저가 사용하기 좋습니다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553218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단점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 번에 높은 피해를 주는 공격에는 대처하기 힘듭니다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indent="-1714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공격이 빗나가는 상황에서는 보호막을 부여할 수 없어 운용에 제한이 걸립니다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전투의 초반부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혹은 행동 불능 상태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기절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빙결 등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에서는 캐릭터의 성능이 저하됩니다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6F5A8B5-991A-8CD8-B7A8-4DD2297DC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929369"/>
              </p:ext>
            </p:extLst>
          </p:nvPr>
        </p:nvGraphicFramePr>
        <p:xfrm>
          <a:off x="263525" y="4466118"/>
          <a:ext cx="8352155" cy="15666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40155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7112000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</a:tblGrid>
              <a:tr h="352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파티 조합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공격 능력은 높지만 방어 능력이 낮은 캐릭터와 함께 사용하여 부족한 방어 능력을 보완합니다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피해를 대신 맞아주는 메인 탱커가 없는 조합에서 파티의 안정성을 높여줍니다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턴 획득을 도와주는 효과를 가진 캐릭터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면역을 부여하는 캐릭터와 함께 사용하여 보호막을 무한히 유지를 할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553218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상황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광역 피해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or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지속 피해가 많은 몬스터를 상대할 때 사용합니다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흐름이 길게 유지되는 전투에서 사용합니다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927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6A35B-8747-A098-150D-DB737C722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3DF5AD6-CB20-640A-427B-952977C58EC9}"/>
              </a:ext>
            </a:extLst>
          </p:cNvPr>
          <p:cNvGrpSpPr/>
          <p:nvPr/>
        </p:nvGrpSpPr>
        <p:grpSpPr>
          <a:xfrm>
            <a:off x="2237270" y="309901"/>
            <a:ext cx="1306183" cy="237852"/>
            <a:chOff x="2237270" y="309901"/>
            <a:chExt cx="1306183" cy="237852"/>
          </a:xfrm>
        </p:grpSpPr>
        <p:pic>
          <p:nvPicPr>
            <p:cNvPr id="3" name="그림 2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800919F-EC99-6719-B4C3-AC57CCEC1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37271" y="309901"/>
              <a:ext cx="1306182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89FC23C-8816-1196-BB5F-8BA08A314CBE}"/>
                </a:ext>
              </a:extLst>
            </p:cNvPr>
            <p:cNvSpPr txBox="1"/>
            <p:nvPr/>
          </p:nvSpPr>
          <p:spPr>
            <a:xfrm>
              <a:off x="2237270" y="344189"/>
              <a:ext cx="1306182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구성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435285E-4D3E-43E9-309C-EE5DA5E9F5E5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5B75F7F-B067-8EBB-FFD4-0626C3E9B3E7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7C4DAE95-F4E3-CFB4-3863-E9FDBA1BAA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5F669BFF-D548-84C8-7A34-4C33CD1371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18E5F06-45CE-95F0-8496-559E6448631F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C6A8B4-1887-495D-8855-2D6E4C358F6A}"/>
                </a:ext>
              </a:extLst>
            </p:cNvPr>
            <p:cNvSpPr txBox="1"/>
            <p:nvPr/>
          </p:nvSpPr>
          <p:spPr>
            <a:xfrm>
              <a:off x="903736" y="215445"/>
              <a:ext cx="70243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3. </a:t>
              </a:r>
              <a:r>
                <a:rPr lang="ko-KR" altLang="en-US" dirty="0"/>
                <a:t>스킬</a:t>
              </a:r>
            </a:p>
          </p:txBody>
        </p:sp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FFAB511-EED5-4681-A7D5-4562E44FE8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831021"/>
              </p:ext>
            </p:extLst>
          </p:nvPr>
        </p:nvGraphicFramePr>
        <p:xfrm>
          <a:off x="263525" y="1095760"/>
          <a:ext cx="11670567" cy="40568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93115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612665619"/>
                    </a:ext>
                  </a:extLst>
                </a:gridCol>
                <a:gridCol w="4175760">
                  <a:extLst>
                    <a:ext uri="{9D8B030D-6E8A-4147-A177-3AD203B41FA5}">
                      <a16:colId xmlns:a16="http://schemas.microsoft.com/office/drawing/2014/main" val="3583966215"/>
                    </a:ext>
                  </a:extLst>
                </a:gridCol>
                <a:gridCol w="3393440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  <a:gridCol w="2332892">
                  <a:extLst>
                    <a:ext uri="{9D8B030D-6E8A-4147-A177-3AD203B41FA5}">
                      <a16:colId xmlns:a16="http://schemas.microsoft.com/office/drawing/2014/main" val="3512360528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구분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스킬명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기획 의도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요약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범위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19955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패시브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피어나는 연무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곰방대로 적을 타격하여 연무가 발생하는 컨셉을 강화합니다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지속적으로 파티의 안정성을 높여주는 스킬입니다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  <a:endParaRPr lang="ko-KR" altLang="en-US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해당 턴에 적을 타격한 횟수 만큼 아군에게 보호막 부여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공격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조건 없이 안정적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지속적으로 보호막을 부여하는 스킬입니다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 대상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타격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몰아치는 연무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가장 강력한 적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대처가 힘든 적 등 하나의 대상을 약화시키는 스킬입니다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 대상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타격 후 기절 부여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/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기절에 면역인 대상에게는 명중률 감소 효과 부여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954735"/>
                  </a:ext>
                </a:extLst>
              </a:tr>
              <a:tr h="85288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스며드는 연무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부족한 단일 대상 케어 능력을 보완하는 스킬입니다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타격 후 현재 체력 비율이 가장 낮은 아군의 체력 회복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83294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짙어지는 연무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거대한 둔기 류 무기인 곰방대의 타격 횟수가 적다는 단점을 보완합니다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전투가 지속될 수록 패시브 스킬의 효율이 증가하게 만드는 스킬입니다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연무 강화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효과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스택 중첩 후 즉시 턴 획득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연무 강화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 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스택 당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회의 추가 타격 발생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최대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스택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792423"/>
                  </a:ext>
                </a:extLst>
              </a:tr>
            </a:tbl>
          </a:graphicData>
        </a:graphic>
      </p:graphicFrame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85AEF233-66BA-9DDA-A4ED-D37E7F56A7AD}"/>
              </a:ext>
            </a:extLst>
          </p:cNvPr>
          <p:cNvGrpSpPr/>
          <p:nvPr/>
        </p:nvGrpSpPr>
        <p:grpSpPr>
          <a:xfrm>
            <a:off x="10430673" y="1500892"/>
            <a:ext cx="668453" cy="552100"/>
            <a:chOff x="10413055" y="1628119"/>
            <a:chExt cx="668453" cy="552100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26B02AA2-0435-7297-A6F7-71EE2B1215D1}"/>
                </a:ext>
              </a:extLst>
            </p:cNvPr>
            <p:cNvGrpSpPr/>
            <p:nvPr/>
          </p:nvGrpSpPr>
          <p:grpSpPr>
            <a:xfrm>
              <a:off x="10510131" y="1628119"/>
              <a:ext cx="474301" cy="356286"/>
              <a:chOff x="6271939" y="1984183"/>
              <a:chExt cx="2158839" cy="1621679"/>
            </a:xfrm>
          </p:grpSpPr>
          <p:sp>
            <p:nvSpPr>
              <p:cNvPr id="63" name="평행 사변형 62">
                <a:extLst>
                  <a:ext uri="{FF2B5EF4-FFF2-40B4-BE49-F238E27FC236}">
                    <a16:creationId xmlns:a16="http://schemas.microsoft.com/office/drawing/2014/main" id="{63F17869-5316-1E97-CCEF-D1E2D88BE1AA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평행 사변형 63">
                <a:extLst>
                  <a:ext uri="{FF2B5EF4-FFF2-40B4-BE49-F238E27FC236}">
                    <a16:creationId xmlns:a16="http://schemas.microsoft.com/office/drawing/2014/main" id="{8E03DC7D-DB0F-5EFC-80D9-FC5E136E8612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평행 사변형 64">
                <a:extLst>
                  <a:ext uri="{FF2B5EF4-FFF2-40B4-BE49-F238E27FC236}">
                    <a16:creationId xmlns:a16="http://schemas.microsoft.com/office/drawing/2014/main" id="{BB8F5632-963B-4B08-0E98-CAFF7E0B89C5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평행 사변형 65">
                <a:extLst>
                  <a:ext uri="{FF2B5EF4-FFF2-40B4-BE49-F238E27FC236}">
                    <a16:creationId xmlns:a16="http://schemas.microsoft.com/office/drawing/2014/main" id="{4345874F-57CB-EFC1-ECF7-C2E0E442F428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평행 사변형 66">
                <a:extLst>
                  <a:ext uri="{FF2B5EF4-FFF2-40B4-BE49-F238E27FC236}">
                    <a16:creationId xmlns:a16="http://schemas.microsoft.com/office/drawing/2014/main" id="{2A4A0F82-5E3F-8589-3D6A-488E78CAE966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평행 사변형 67">
                <a:extLst>
                  <a:ext uri="{FF2B5EF4-FFF2-40B4-BE49-F238E27FC236}">
                    <a16:creationId xmlns:a16="http://schemas.microsoft.com/office/drawing/2014/main" id="{5E6F0DC0-32A0-53D8-32DB-645453CA5BFA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9" name="평행 사변형 68">
                <a:extLst>
                  <a:ext uri="{FF2B5EF4-FFF2-40B4-BE49-F238E27FC236}">
                    <a16:creationId xmlns:a16="http://schemas.microsoft.com/office/drawing/2014/main" id="{B7C27C8B-2054-3CDF-37CA-AFC99A73FDC6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평행 사변형 69">
                <a:extLst>
                  <a:ext uri="{FF2B5EF4-FFF2-40B4-BE49-F238E27FC236}">
                    <a16:creationId xmlns:a16="http://schemas.microsoft.com/office/drawing/2014/main" id="{F5805E2F-AFBF-8F81-78D9-F9C344DE69BF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평행 사변형 70">
                <a:extLst>
                  <a:ext uri="{FF2B5EF4-FFF2-40B4-BE49-F238E27FC236}">
                    <a16:creationId xmlns:a16="http://schemas.microsoft.com/office/drawing/2014/main" id="{63213801-3D2F-120E-B158-0711A4930465}"/>
                  </a:ext>
                </a:extLst>
              </p:cNvPr>
              <p:cNvSpPr/>
              <p:nvPr/>
            </p:nvSpPr>
            <p:spPr>
              <a:xfrm>
                <a:off x="6991201" y="2525159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AC9672A-20FA-4FC2-FCD6-8D1F7FC830A2}"/>
                </a:ext>
              </a:extLst>
            </p:cNvPr>
            <p:cNvSpPr txBox="1"/>
            <p:nvPr/>
          </p:nvSpPr>
          <p:spPr>
            <a:xfrm>
              <a:off x="10413055" y="1984405"/>
              <a:ext cx="668453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아군 전체 보호막</a:t>
              </a:r>
              <a:endParaRPr lang="en-US" altLang="ko-KR" dirty="0"/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89D8A62B-EFF7-0945-5FCB-D424F6C26844}"/>
              </a:ext>
            </a:extLst>
          </p:cNvPr>
          <p:cNvGrpSpPr/>
          <p:nvPr/>
        </p:nvGrpSpPr>
        <p:grpSpPr>
          <a:xfrm>
            <a:off x="10373767" y="2249392"/>
            <a:ext cx="782265" cy="552100"/>
            <a:chOff x="10356148" y="2511917"/>
            <a:chExt cx="782265" cy="552100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473E331C-623C-08FC-30A7-668A8F2BC5DA}"/>
                </a:ext>
              </a:extLst>
            </p:cNvPr>
            <p:cNvGrpSpPr/>
            <p:nvPr/>
          </p:nvGrpSpPr>
          <p:grpSpPr>
            <a:xfrm>
              <a:off x="10510130" y="2511917"/>
              <a:ext cx="474301" cy="356286"/>
              <a:chOff x="6271939" y="1984183"/>
              <a:chExt cx="2158839" cy="1621679"/>
            </a:xfrm>
          </p:grpSpPr>
          <p:sp>
            <p:nvSpPr>
              <p:cNvPr id="43" name="평행 사변형 42">
                <a:extLst>
                  <a:ext uri="{FF2B5EF4-FFF2-40B4-BE49-F238E27FC236}">
                    <a16:creationId xmlns:a16="http://schemas.microsoft.com/office/drawing/2014/main" id="{98C1701C-D2FA-F5DF-683B-E76B63F625B4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평행 사변형 44">
                <a:extLst>
                  <a:ext uri="{FF2B5EF4-FFF2-40B4-BE49-F238E27FC236}">
                    <a16:creationId xmlns:a16="http://schemas.microsoft.com/office/drawing/2014/main" id="{A69A04A2-7FC0-7076-E1F4-4C6EB9843F61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평행 사변형 45">
                <a:extLst>
                  <a:ext uri="{FF2B5EF4-FFF2-40B4-BE49-F238E27FC236}">
                    <a16:creationId xmlns:a16="http://schemas.microsoft.com/office/drawing/2014/main" id="{61EEA998-0659-16D5-BF74-5F9A0353F9DA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평행 사변형 46">
                <a:extLst>
                  <a:ext uri="{FF2B5EF4-FFF2-40B4-BE49-F238E27FC236}">
                    <a16:creationId xmlns:a16="http://schemas.microsoft.com/office/drawing/2014/main" id="{AA8E1BB2-0795-CF79-AF40-B19B9F008602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평행 사변형 47">
                <a:extLst>
                  <a:ext uri="{FF2B5EF4-FFF2-40B4-BE49-F238E27FC236}">
                    <a16:creationId xmlns:a16="http://schemas.microsoft.com/office/drawing/2014/main" id="{7B2A19A4-989D-5427-ECBB-623664499FB6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평행 사변형 48">
                <a:extLst>
                  <a:ext uri="{FF2B5EF4-FFF2-40B4-BE49-F238E27FC236}">
                    <a16:creationId xmlns:a16="http://schemas.microsoft.com/office/drawing/2014/main" id="{96F25EEA-1EAB-4B1B-1A8E-F37268D89B6A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867789B7-62D6-F585-27A7-F108244A6969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879A6B4B-AF0A-D3C9-91B6-61648F4AACB2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평행 사변형 43">
                <a:extLst>
                  <a:ext uri="{FF2B5EF4-FFF2-40B4-BE49-F238E27FC236}">
                    <a16:creationId xmlns:a16="http://schemas.microsoft.com/office/drawing/2014/main" id="{D4DFD460-28B0-7B9E-759B-974B5624F5D3}"/>
                  </a:ext>
                </a:extLst>
              </p:cNvPr>
              <p:cNvSpPr/>
              <p:nvPr/>
            </p:nvSpPr>
            <p:spPr>
              <a:xfrm>
                <a:off x="6991201" y="2525159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307EEDD-D975-B430-3EC4-54F0CC0AAE1A}"/>
                </a:ext>
              </a:extLst>
            </p:cNvPr>
            <p:cNvSpPr txBox="1"/>
            <p:nvPr/>
          </p:nvSpPr>
          <p:spPr>
            <a:xfrm>
              <a:off x="10356148" y="2868203"/>
              <a:ext cx="782265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하나의 적 대상</a:t>
              </a:r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타격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44FEE3E3-250C-7EC6-4F2F-96757ED79FAB}"/>
              </a:ext>
            </a:extLst>
          </p:cNvPr>
          <p:cNvGrpSpPr/>
          <p:nvPr/>
        </p:nvGrpSpPr>
        <p:grpSpPr>
          <a:xfrm>
            <a:off x="10373767" y="2954872"/>
            <a:ext cx="782265" cy="552100"/>
            <a:chOff x="10356148" y="3374449"/>
            <a:chExt cx="782265" cy="552100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B57A55E5-AAAF-7171-FFDB-89F15337396F}"/>
                </a:ext>
              </a:extLst>
            </p:cNvPr>
            <p:cNvGrpSpPr/>
            <p:nvPr/>
          </p:nvGrpSpPr>
          <p:grpSpPr>
            <a:xfrm>
              <a:off x="10510130" y="3374449"/>
              <a:ext cx="474301" cy="356286"/>
              <a:chOff x="6271939" y="1984183"/>
              <a:chExt cx="2158839" cy="1621679"/>
            </a:xfrm>
          </p:grpSpPr>
          <p:sp>
            <p:nvSpPr>
              <p:cNvPr id="96" name="평행 사변형 95">
                <a:extLst>
                  <a:ext uri="{FF2B5EF4-FFF2-40B4-BE49-F238E27FC236}">
                    <a16:creationId xmlns:a16="http://schemas.microsoft.com/office/drawing/2014/main" id="{A8044A1D-A117-5489-5C99-64ECE54445FE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평행 사변형 96">
                <a:extLst>
                  <a:ext uri="{FF2B5EF4-FFF2-40B4-BE49-F238E27FC236}">
                    <a16:creationId xmlns:a16="http://schemas.microsoft.com/office/drawing/2014/main" id="{FC9D9AE1-DBC7-7A6E-F81D-42739C5BF043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평행 사변형 97">
                <a:extLst>
                  <a:ext uri="{FF2B5EF4-FFF2-40B4-BE49-F238E27FC236}">
                    <a16:creationId xmlns:a16="http://schemas.microsoft.com/office/drawing/2014/main" id="{94AD07AC-8551-6D32-9248-5B318554D3A2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평행 사변형 98">
                <a:extLst>
                  <a:ext uri="{FF2B5EF4-FFF2-40B4-BE49-F238E27FC236}">
                    <a16:creationId xmlns:a16="http://schemas.microsoft.com/office/drawing/2014/main" id="{FF55806F-33CE-C03A-6F9A-AA421F7CA3C8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평행 사변형 99">
                <a:extLst>
                  <a:ext uri="{FF2B5EF4-FFF2-40B4-BE49-F238E27FC236}">
                    <a16:creationId xmlns:a16="http://schemas.microsoft.com/office/drawing/2014/main" id="{5DB5CC3A-A465-DA00-330C-4295F4C25A33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1" name="평행 사변형 100">
                <a:extLst>
                  <a:ext uri="{FF2B5EF4-FFF2-40B4-BE49-F238E27FC236}">
                    <a16:creationId xmlns:a16="http://schemas.microsoft.com/office/drawing/2014/main" id="{9933BC28-CFD6-1D9E-03EA-25DF8ECBDD78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2" name="평행 사변형 101">
                <a:extLst>
                  <a:ext uri="{FF2B5EF4-FFF2-40B4-BE49-F238E27FC236}">
                    <a16:creationId xmlns:a16="http://schemas.microsoft.com/office/drawing/2014/main" id="{A039C688-862D-80B9-9FC6-87A160FCE437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평행 사변형 102">
                <a:extLst>
                  <a:ext uri="{FF2B5EF4-FFF2-40B4-BE49-F238E27FC236}">
                    <a16:creationId xmlns:a16="http://schemas.microsoft.com/office/drawing/2014/main" id="{19563FB6-6FC0-6DD9-F1AC-F890048405EB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평행 사변형 103">
                <a:extLst>
                  <a:ext uri="{FF2B5EF4-FFF2-40B4-BE49-F238E27FC236}">
                    <a16:creationId xmlns:a16="http://schemas.microsoft.com/office/drawing/2014/main" id="{B2971C62-1F4C-31FB-7CB2-C63B986AD6D7}"/>
                  </a:ext>
                </a:extLst>
              </p:cNvPr>
              <p:cNvSpPr/>
              <p:nvPr/>
            </p:nvSpPr>
            <p:spPr>
              <a:xfrm>
                <a:off x="6991201" y="2525159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B5366D7-4C8E-349A-21B5-04938C1A6945}"/>
                </a:ext>
              </a:extLst>
            </p:cNvPr>
            <p:cNvSpPr txBox="1"/>
            <p:nvPr/>
          </p:nvSpPr>
          <p:spPr>
            <a:xfrm>
              <a:off x="10356148" y="3730735"/>
              <a:ext cx="782265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하나의 적 대상 타격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D9C67F1-D695-52C4-F237-E50350B21812}"/>
              </a:ext>
            </a:extLst>
          </p:cNvPr>
          <p:cNvGrpSpPr/>
          <p:nvPr/>
        </p:nvGrpSpPr>
        <p:grpSpPr>
          <a:xfrm>
            <a:off x="10011386" y="3719089"/>
            <a:ext cx="492122" cy="552100"/>
            <a:chOff x="11130416" y="3599600"/>
            <a:chExt cx="492122" cy="55210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065EF1-8053-A3BA-54A8-C2BA88953DCB}"/>
                </a:ext>
              </a:extLst>
            </p:cNvPr>
            <p:cNvSpPr txBox="1"/>
            <p:nvPr/>
          </p:nvSpPr>
          <p:spPr>
            <a:xfrm>
              <a:off x="11130416" y="3955886"/>
              <a:ext cx="492122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행 전체 타격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721D3F2C-08F0-419D-D16B-CD8C203AD9A6}"/>
                </a:ext>
              </a:extLst>
            </p:cNvPr>
            <p:cNvGrpSpPr/>
            <p:nvPr/>
          </p:nvGrpSpPr>
          <p:grpSpPr>
            <a:xfrm>
              <a:off x="11139327" y="3599600"/>
              <a:ext cx="474301" cy="356286"/>
              <a:chOff x="6271939" y="1984183"/>
              <a:chExt cx="2158839" cy="1621679"/>
            </a:xfrm>
          </p:grpSpPr>
          <p:sp>
            <p:nvSpPr>
              <p:cNvPr id="25" name="평행 사변형 24">
                <a:extLst>
                  <a:ext uri="{FF2B5EF4-FFF2-40B4-BE49-F238E27FC236}">
                    <a16:creationId xmlns:a16="http://schemas.microsoft.com/office/drawing/2014/main" id="{3745FDE1-F31A-538B-AE04-5BAE30D04399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평행 사변형 26">
                <a:extLst>
                  <a:ext uri="{FF2B5EF4-FFF2-40B4-BE49-F238E27FC236}">
                    <a16:creationId xmlns:a16="http://schemas.microsoft.com/office/drawing/2014/main" id="{C270D65E-8444-7328-F396-FDB95219CDEE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403A37EB-3342-1580-3660-926436C85182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평행 사변형 29">
                <a:extLst>
                  <a:ext uri="{FF2B5EF4-FFF2-40B4-BE49-F238E27FC236}">
                    <a16:creationId xmlns:a16="http://schemas.microsoft.com/office/drawing/2014/main" id="{042BD1E5-4C23-D446-3BE6-023D8856693D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83BD4D4C-F3E7-6AA3-B31D-5F6E5E02D20B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4A9492B-4ED9-AAD1-2DB9-00A78D31F90A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78655A6F-248D-80C5-B90E-4AA96F733104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평행 사변형 28">
                <a:extLst>
                  <a:ext uri="{FF2B5EF4-FFF2-40B4-BE49-F238E27FC236}">
                    <a16:creationId xmlns:a16="http://schemas.microsoft.com/office/drawing/2014/main" id="{EF0E6570-7F09-57FD-2D7A-DC4590FCEFFD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평행 사변형 22">
                <a:extLst>
                  <a:ext uri="{FF2B5EF4-FFF2-40B4-BE49-F238E27FC236}">
                    <a16:creationId xmlns:a16="http://schemas.microsoft.com/office/drawing/2014/main" id="{D295AB9B-A07A-9196-66A0-D541C187A0F8}"/>
                  </a:ext>
                </a:extLst>
              </p:cNvPr>
              <p:cNvSpPr/>
              <p:nvPr/>
            </p:nvSpPr>
            <p:spPr>
              <a:xfrm>
                <a:off x="6991200" y="2525157"/>
                <a:ext cx="719935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E0D264B-E64C-9840-AAEA-75F917C9A54F}"/>
              </a:ext>
            </a:extLst>
          </p:cNvPr>
          <p:cNvGrpSpPr/>
          <p:nvPr/>
        </p:nvGrpSpPr>
        <p:grpSpPr>
          <a:xfrm>
            <a:off x="10679323" y="3719089"/>
            <a:ext cx="1072408" cy="675210"/>
            <a:chOff x="9863856" y="3599600"/>
            <a:chExt cx="1072408" cy="675210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DB28B1E6-9453-6528-F2C4-BD085EAE0945}"/>
                </a:ext>
              </a:extLst>
            </p:cNvPr>
            <p:cNvGrpSpPr/>
            <p:nvPr/>
          </p:nvGrpSpPr>
          <p:grpSpPr>
            <a:xfrm>
              <a:off x="10162911" y="3599600"/>
              <a:ext cx="474301" cy="356286"/>
              <a:chOff x="6271939" y="1984183"/>
              <a:chExt cx="2158839" cy="1621679"/>
            </a:xfrm>
          </p:grpSpPr>
          <p:sp>
            <p:nvSpPr>
              <p:cNvPr id="79" name="평행 사변형 78">
                <a:extLst>
                  <a:ext uri="{FF2B5EF4-FFF2-40B4-BE49-F238E27FC236}">
                    <a16:creationId xmlns:a16="http://schemas.microsoft.com/office/drawing/2014/main" id="{B1DB5AF0-DCC6-B843-C154-294F80367210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평행 사변형 79">
                <a:extLst>
                  <a:ext uri="{FF2B5EF4-FFF2-40B4-BE49-F238E27FC236}">
                    <a16:creationId xmlns:a16="http://schemas.microsoft.com/office/drawing/2014/main" id="{FE991C9F-E192-3621-1E05-16F3400DDBDC}"/>
                  </a:ext>
                </a:extLst>
              </p:cNvPr>
              <p:cNvSpPr/>
              <p:nvPr/>
            </p:nvSpPr>
            <p:spPr>
              <a:xfrm>
                <a:off x="6858520" y="3064556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평행 사변형 80">
                <a:extLst>
                  <a:ext uri="{FF2B5EF4-FFF2-40B4-BE49-F238E27FC236}">
                    <a16:creationId xmlns:a16="http://schemas.microsoft.com/office/drawing/2014/main" id="{171002A6-3E15-5F2F-32B3-8A1F2011A870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평행 사변형 81">
                <a:extLst>
                  <a:ext uri="{FF2B5EF4-FFF2-40B4-BE49-F238E27FC236}">
                    <a16:creationId xmlns:a16="http://schemas.microsoft.com/office/drawing/2014/main" id="{B20BF6A5-B191-A75B-A000-419E2F1A5B99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평행 사변형 82">
                <a:extLst>
                  <a:ext uri="{FF2B5EF4-FFF2-40B4-BE49-F238E27FC236}">
                    <a16:creationId xmlns:a16="http://schemas.microsoft.com/office/drawing/2014/main" id="{95FF08F4-3751-F824-7430-8CEA594E5CD9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평행 사변형 83">
                <a:extLst>
                  <a:ext uri="{FF2B5EF4-FFF2-40B4-BE49-F238E27FC236}">
                    <a16:creationId xmlns:a16="http://schemas.microsoft.com/office/drawing/2014/main" id="{ACB46D0D-8241-59D8-B1C6-983416C99D18}"/>
                  </a:ext>
                </a:extLst>
              </p:cNvPr>
              <p:cNvSpPr/>
              <p:nvPr/>
            </p:nvSpPr>
            <p:spPr>
              <a:xfrm>
                <a:off x="6542906" y="1984183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6" name="평행 사변형 85">
                <a:extLst>
                  <a:ext uri="{FF2B5EF4-FFF2-40B4-BE49-F238E27FC236}">
                    <a16:creationId xmlns:a16="http://schemas.microsoft.com/office/drawing/2014/main" id="{561E2B53-5184-1815-EABC-C8521B1C1E8E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평행 사변형 84">
                <a:extLst>
                  <a:ext uri="{FF2B5EF4-FFF2-40B4-BE49-F238E27FC236}">
                    <a16:creationId xmlns:a16="http://schemas.microsoft.com/office/drawing/2014/main" id="{FFB66D65-5A15-AE36-B608-383A014A93E4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평행 사변형 86">
                <a:extLst>
                  <a:ext uri="{FF2B5EF4-FFF2-40B4-BE49-F238E27FC236}">
                    <a16:creationId xmlns:a16="http://schemas.microsoft.com/office/drawing/2014/main" id="{5FA4E8D7-6254-B356-B898-13FAB7C632AA}"/>
                  </a:ext>
                </a:extLst>
              </p:cNvPr>
              <p:cNvSpPr/>
              <p:nvPr/>
            </p:nvSpPr>
            <p:spPr>
              <a:xfrm>
                <a:off x="6991201" y="2525159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DA70D51-2A5F-859A-590D-D7402756D214}"/>
                </a:ext>
              </a:extLst>
            </p:cNvPr>
            <p:cNvSpPr txBox="1"/>
            <p:nvPr/>
          </p:nvSpPr>
          <p:spPr>
            <a:xfrm>
              <a:off x="9863856" y="3955886"/>
              <a:ext cx="1072408" cy="31892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pPr algn="ctr">
                <a:spcAft>
                  <a:spcPts val="0"/>
                </a:spcAft>
              </a:pPr>
              <a:r>
                <a:rPr lang="ko-KR" altLang="en-US" dirty="0"/>
                <a:t>현재 체력이 가장 낮은 아군</a:t>
              </a:r>
              <a:endParaRPr lang="en-US" altLang="ko-KR" dirty="0"/>
            </a:p>
            <a:p>
              <a:pPr algn="ctr">
                <a:spcAft>
                  <a:spcPts val="0"/>
                </a:spcAft>
              </a:pPr>
              <a:r>
                <a:rPr lang="ko-KR" altLang="en-US" dirty="0"/>
                <a:t>자동 지정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4259613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B3152-C7C3-89EC-A690-B1BB31B2A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>
            <a:extLst>
              <a:ext uri="{FF2B5EF4-FFF2-40B4-BE49-F238E27FC236}">
                <a16:creationId xmlns:a16="http://schemas.microsoft.com/office/drawing/2014/main" id="{3BE09F71-84CD-922C-5083-407CD57B59FD}"/>
              </a:ext>
            </a:extLst>
          </p:cNvPr>
          <p:cNvGrpSpPr/>
          <p:nvPr/>
        </p:nvGrpSpPr>
        <p:grpSpPr>
          <a:xfrm>
            <a:off x="263525" y="1422284"/>
            <a:ext cx="3506357" cy="1735923"/>
            <a:chOff x="263525" y="1551910"/>
            <a:chExt cx="3506357" cy="1735923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1FB5DD99-C4D4-13C2-6E03-B7346732A4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889"/>
            <a:stretch>
              <a:fillRect/>
            </a:stretch>
          </p:blipFill>
          <p:spPr bwMode="auto">
            <a:xfrm>
              <a:off x="263525" y="1551910"/>
              <a:ext cx="1392452" cy="1735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98A9BEEF-69CC-B936-4018-331A7D50EF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05" t="11981" r="18566" b="50000"/>
            <a:stretch>
              <a:fillRect/>
            </a:stretch>
          </p:blipFill>
          <p:spPr bwMode="auto">
            <a:xfrm>
              <a:off x="1655977" y="1552271"/>
              <a:ext cx="2113905" cy="1735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0A82A0B-F7C8-0F0B-B369-C83232EF3F3E}"/>
              </a:ext>
            </a:extLst>
          </p:cNvPr>
          <p:cNvSpPr/>
          <p:nvPr/>
        </p:nvSpPr>
        <p:spPr>
          <a:xfrm>
            <a:off x="263525" y="1422283"/>
            <a:ext cx="3506357" cy="1735200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16BA13B-E00C-31F4-8345-AB1BBBED5E59}"/>
              </a:ext>
            </a:extLst>
          </p:cNvPr>
          <p:cNvGrpSpPr/>
          <p:nvPr/>
        </p:nvGrpSpPr>
        <p:grpSpPr>
          <a:xfrm>
            <a:off x="2237270" y="309901"/>
            <a:ext cx="1743803" cy="237852"/>
            <a:chOff x="2237270" y="309901"/>
            <a:chExt cx="1743803" cy="237852"/>
          </a:xfrm>
        </p:grpSpPr>
        <p:pic>
          <p:nvPicPr>
            <p:cNvPr id="3" name="그림 2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5A8F2E9-D9A2-6684-6162-4F747C1F0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37271" y="309901"/>
              <a:ext cx="1743802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21CC250-D2EF-6FDD-9F51-8B38F5F6E5E8}"/>
                </a:ext>
              </a:extLst>
            </p:cNvPr>
            <p:cNvSpPr txBox="1"/>
            <p:nvPr/>
          </p:nvSpPr>
          <p:spPr>
            <a:xfrm>
              <a:off x="2237270" y="344189"/>
              <a:ext cx="1743803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(2)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모션</a:t>
              </a:r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이펙트 컨셉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1886408-0F2D-570A-24DF-4DA4A6C0081E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8438729-47E4-DC5C-5A88-F43D40C5936F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39D0CE34-8EF8-122B-BA27-3B5B2EA245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5D2E1E14-1708-8A7A-8209-7256E2744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F2DF5AE-B052-C5A2-91BD-679F2CB529A4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EDF1E1F-1147-AB2A-2E1E-0F592229227E}"/>
                </a:ext>
              </a:extLst>
            </p:cNvPr>
            <p:cNvSpPr txBox="1"/>
            <p:nvPr/>
          </p:nvSpPr>
          <p:spPr>
            <a:xfrm>
              <a:off x="903736" y="215445"/>
              <a:ext cx="70243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3. </a:t>
              </a:r>
              <a:r>
                <a:rPr lang="ko-KR" altLang="en-US" dirty="0"/>
                <a:t>스킬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EA1AE9F-49C1-60D0-BAF0-945D8266753A}"/>
              </a:ext>
            </a:extLst>
          </p:cNvPr>
          <p:cNvSpPr txBox="1"/>
          <p:nvPr/>
        </p:nvSpPr>
        <p:spPr>
          <a:xfrm>
            <a:off x="263525" y="3779008"/>
            <a:ext cx="5706690" cy="299295"/>
          </a:xfrm>
          <a:prstGeom prst="rect">
            <a:avLst/>
          </a:prstGeom>
          <a:noFill/>
        </p:spPr>
        <p:txBody>
          <a:bodyPr wrap="none" lIns="0" tIns="144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스킬 이펙트는 곰방대에서 신비로운 색감의 연무가 뿜어져 나오고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대상에게 스며드는 느낌으로 구성합니다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665EE0-19CD-2A1E-3689-2FCF39A43FAD}"/>
              </a:ext>
            </a:extLst>
          </p:cNvPr>
          <p:cNvSpPr txBox="1"/>
          <p:nvPr/>
        </p:nvSpPr>
        <p:spPr>
          <a:xfrm>
            <a:off x="263525" y="1051873"/>
            <a:ext cx="10377841" cy="299295"/>
          </a:xfrm>
          <a:prstGeom prst="rect">
            <a:avLst/>
          </a:prstGeom>
          <a:noFill/>
        </p:spPr>
        <p:txBody>
          <a:bodyPr wrap="none" lIns="0" tIns="144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스킬 모션은 춤을 추듯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우아하고 부드러운 몸짓으로 시작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하지만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무기를 제대로 다루지 못하는 어리숙한 느낌으로 마무리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되어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발랄한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 후반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~ 20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 초반 소녀 컨셉인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매력을 한층 강화합니다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57B79C-5C51-9C71-83E2-D4F69DCD77A4}"/>
              </a:ext>
            </a:extLst>
          </p:cNvPr>
          <p:cNvSpPr txBox="1"/>
          <p:nvPr/>
        </p:nvSpPr>
        <p:spPr>
          <a:xfrm>
            <a:off x="6828651" y="180174"/>
            <a:ext cx="3282950" cy="530127"/>
          </a:xfrm>
          <a:prstGeom prst="rect">
            <a:avLst/>
          </a:prstGeom>
          <a:noFill/>
        </p:spPr>
        <p:txBody>
          <a:bodyPr wrap="none" lIns="0" tIns="144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어리숙하고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허당미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있는 모습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바닥에 떨어진 샤워기 처럼 통제가 안되는 무기를 들고 있는 느낌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pic>
        <p:nvPicPr>
          <p:cNvPr id="35" name="그림 34" descr="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45712A5-60F0-EA9B-B549-E0D697E98A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7" t="16370" r="5323" b="14645"/>
          <a:stretch>
            <a:fillRect/>
          </a:stretch>
        </p:blipFill>
        <p:spPr>
          <a:xfrm>
            <a:off x="263525" y="4692581"/>
            <a:ext cx="1676082" cy="174732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2AC4EA1-D8F0-C70B-9BD1-60F1A3D4C03E}"/>
              </a:ext>
            </a:extLst>
          </p:cNvPr>
          <p:cNvSpPr txBox="1"/>
          <p:nvPr/>
        </p:nvSpPr>
        <p:spPr>
          <a:xfrm>
            <a:off x="664077" y="6310247"/>
            <a:ext cx="838371" cy="299295"/>
          </a:xfrm>
          <a:prstGeom prst="rect">
            <a:avLst/>
          </a:prstGeom>
          <a:noFill/>
        </p:spPr>
        <p:txBody>
          <a:bodyPr wrap="none" lIns="0" tIns="144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연무 이펙트 예시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75A878-3DDB-8B55-8E3B-942C4E342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2" t="19455" r="67172"/>
          <a:stretch>
            <a:fillRect/>
          </a:stretch>
        </p:blipFill>
        <p:spPr bwMode="auto">
          <a:xfrm>
            <a:off x="4424144" y="4424247"/>
            <a:ext cx="639664" cy="1954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ewimage.php?id=20b2de2ef0dc2fa97cb3d2&amp;no=24b0d769e1d32ca73cef85fa11d02831dc7f5dc338ba31e98e3bdf94c40ffda8298e86580002f0337d7b21fe80ec8868ff34113c64b6a26c5c4e4daa2141abb40591">
            <a:extLst>
              <a:ext uri="{FF2B5EF4-FFF2-40B4-BE49-F238E27FC236}">
                <a16:creationId xmlns:a16="http://schemas.microsoft.com/office/drawing/2014/main" id="{8ECCA3DD-5E88-F4E6-41B7-E39170E857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2" t="28617" r="9030" b="21061"/>
          <a:stretch>
            <a:fillRect/>
          </a:stretch>
        </p:blipFill>
        <p:spPr bwMode="auto">
          <a:xfrm>
            <a:off x="5936181" y="4328283"/>
            <a:ext cx="2010538" cy="205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그림 38" descr="파이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EA26FD9-390E-7C6A-4BE7-99E52D00EB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9138588" y="5061604"/>
            <a:ext cx="2651254" cy="705227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D8F2CE38-E352-F99A-3EA9-8C1E3C6A5CC5}"/>
              </a:ext>
            </a:extLst>
          </p:cNvPr>
          <p:cNvGrpSpPr/>
          <p:nvPr/>
        </p:nvGrpSpPr>
        <p:grpSpPr>
          <a:xfrm>
            <a:off x="263525" y="825282"/>
            <a:ext cx="763946" cy="226591"/>
            <a:chOff x="263525" y="825282"/>
            <a:chExt cx="763946" cy="22659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621DBE9-7E59-C1AB-EC66-E11B2553ADAA}"/>
                </a:ext>
              </a:extLst>
            </p:cNvPr>
            <p:cNvSpPr txBox="1"/>
            <p:nvPr/>
          </p:nvSpPr>
          <p:spPr>
            <a:xfrm>
              <a:off x="263772" y="825282"/>
              <a:ext cx="763699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모션 컨셉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26E35C81-20C4-5605-EDD9-90EA138B4EA3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1051873"/>
              <a:ext cx="7632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48C937F-14A5-13C7-8C94-665BBFE16601}"/>
              </a:ext>
            </a:extLst>
          </p:cNvPr>
          <p:cNvGrpSpPr/>
          <p:nvPr/>
        </p:nvGrpSpPr>
        <p:grpSpPr>
          <a:xfrm>
            <a:off x="263525" y="3552417"/>
            <a:ext cx="874800" cy="226591"/>
            <a:chOff x="263525" y="3017761"/>
            <a:chExt cx="874800" cy="22659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EE02977-B8EE-69F8-D08B-89CF61F9503C}"/>
                </a:ext>
              </a:extLst>
            </p:cNvPr>
            <p:cNvSpPr txBox="1"/>
            <p:nvPr/>
          </p:nvSpPr>
          <p:spPr>
            <a:xfrm>
              <a:off x="263772" y="3017761"/>
              <a:ext cx="874306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이펙트 컨셉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ECDAF50D-0C64-A319-19A3-45EA31D1E951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44352"/>
              <a:ext cx="874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04C1CE7D-61D3-FE98-5A09-9712B41B48A7}"/>
              </a:ext>
            </a:extLst>
          </p:cNvPr>
          <p:cNvSpPr/>
          <p:nvPr/>
        </p:nvSpPr>
        <p:spPr>
          <a:xfrm>
            <a:off x="4158757" y="2312967"/>
            <a:ext cx="445385" cy="215232"/>
          </a:xfrm>
          <a:prstGeom prst="rightArrow">
            <a:avLst/>
          </a:prstGeom>
          <a:solidFill>
            <a:srgbClr val="FAFCBC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300"/>
              </a:spcAft>
            </a:pPr>
            <a:endParaRPr lang="ko-KR" altLang="en-US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6182EFEF-8852-CAD0-96AD-C5DCC2980D61}"/>
              </a:ext>
            </a:extLst>
          </p:cNvPr>
          <p:cNvGrpSpPr/>
          <p:nvPr/>
        </p:nvGrpSpPr>
        <p:grpSpPr>
          <a:xfrm>
            <a:off x="5145854" y="1422284"/>
            <a:ext cx="3506357" cy="1735923"/>
            <a:chOff x="263525" y="1551910"/>
            <a:chExt cx="3506357" cy="1735923"/>
          </a:xfrm>
        </p:grpSpPr>
        <p:pic>
          <p:nvPicPr>
            <p:cNvPr id="58" name="Picture 8">
              <a:extLst>
                <a:ext uri="{FF2B5EF4-FFF2-40B4-BE49-F238E27FC236}">
                  <a16:creationId xmlns:a16="http://schemas.microsoft.com/office/drawing/2014/main" id="{4406F9CA-2AD5-50E0-CF4E-D17D7B45FF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889"/>
            <a:stretch>
              <a:fillRect/>
            </a:stretch>
          </p:blipFill>
          <p:spPr bwMode="auto">
            <a:xfrm>
              <a:off x="263525" y="1551910"/>
              <a:ext cx="1392452" cy="1735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10">
              <a:extLst>
                <a:ext uri="{FF2B5EF4-FFF2-40B4-BE49-F238E27FC236}">
                  <a16:creationId xmlns:a16="http://schemas.microsoft.com/office/drawing/2014/main" id="{D203FD1F-D685-A633-DF27-DA9F0D0238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05" t="11981" r="18566" b="50000"/>
            <a:stretch>
              <a:fillRect/>
            </a:stretch>
          </p:blipFill>
          <p:spPr bwMode="auto">
            <a:xfrm>
              <a:off x="1655977" y="1552271"/>
              <a:ext cx="2113905" cy="1735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6C12031-6FFD-0CFF-7463-76FB474125CF}"/>
              </a:ext>
            </a:extLst>
          </p:cNvPr>
          <p:cNvSpPr txBox="1"/>
          <p:nvPr/>
        </p:nvSpPr>
        <p:spPr>
          <a:xfrm>
            <a:off x="4424144" y="6310247"/>
            <a:ext cx="2261838" cy="299295"/>
          </a:xfrm>
          <a:prstGeom prst="rect">
            <a:avLst/>
          </a:prstGeom>
          <a:noFill/>
        </p:spPr>
        <p:txBody>
          <a:bodyPr wrap="none" lIns="0" tIns="144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연무가 추진력이 되어 캐릭터의 움직임을 보조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025" name="그룹 1024">
            <a:extLst>
              <a:ext uri="{FF2B5EF4-FFF2-40B4-BE49-F238E27FC236}">
                <a16:creationId xmlns:a16="http://schemas.microsoft.com/office/drawing/2014/main" id="{F7F0038B-47A0-609F-A317-673E30C8A748}"/>
              </a:ext>
            </a:extLst>
          </p:cNvPr>
          <p:cNvGrpSpPr/>
          <p:nvPr/>
        </p:nvGrpSpPr>
        <p:grpSpPr>
          <a:xfrm>
            <a:off x="6021724" y="5768154"/>
            <a:ext cx="1839452" cy="550633"/>
            <a:chOff x="6737620" y="3537953"/>
            <a:chExt cx="1839452" cy="550633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C1D9A47-4877-EDBB-EA4D-C1F70864B396}"/>
                </a:ext>
              </a:extLst>
            </p:cNvPr>
            <p:cNvSpPr/>
            <p:nvPr/>
          </p:nvSpPr>
          <p:spPr>
            <a:xfrm>
              <a:off x="6737620" y="3537953"/>
              <a:ext cx="1839452" cy="550633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DC974F6C-B15C-885C-D869-18B12CF5622C}"/>
                </a:ext>
              </a:extLst>
            </p:cNvPr>
            <p:cNvSpPr txBox="1"/>
            <p:nvPr/>
          </p:nvSpPr>
          <p:spPr>
            <a:xfrm>
              <a:off x="6828594" y="3636298"/>
              <a:ext cx="1657505" cy="35394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9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</a:t>
              </a:r>
              <a:r>
                <a:rPr lang="ko-KR" altLang="en-US" sz="9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비슷한 무기 컨셉 예시</a:t>
              </a:r>
              <a:r>
                <a:rPr lang="en-US" altLang="ko-KR" sz="9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&gt;</a:t>
              </a:r>
            </a:p>
            <a:p>
              <a:pPr>
                <a:spcAft>
                  <a:spcPts val="600"/>
                </a:spcAft>
              </a:pPr>
              <a:r>
                <a:rPr lang="ko-KR" altLang="en-US" sz="900" dirty="0" err="1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몬스터헌터</a:t>
              </a:r>
              <a:r>
                <a:rPr lang="ko-KR" altLang="en-US" sz="9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900" dirty="0" err="1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익스플로어의</a:t>
              </a:r>
              <a:r>
                <a:rPr lang="en-US" altLang="ko-KR" sz="9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‘</a:t>
              </a:r>
              <a:r>
                <a:rPr lang="ko-KR" altLang="en-US" sz="9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엑셀 엑스</a:t>
              </a:r>
              <a:r>
                <a:rPr lang="en-US" altLang="ko-KR" sz="9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</a:t>
              </a:r>
            </a:p>
          </p:txBody>
        </p:sp>
      </p:grpSp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1DB5E342-8BF5-4729-F458-4EC8124C5E2B}"/>
              </a:ext>
            </a:extLst>
          </p:cNvPr>
          <p:cNvGrpSpPr/>
          <p:nvPr/>
        </p:nvGrpSpPr>
        <p:grpSpPr>
          <a:xfrm>
            <a:off x="1257570" y="2119130"/>
            <a:ext cx="1518266" cy="341507"/>
            <a:chOff x="6021724" y="3178933"/>
            <a:chExt cx="1518266" cy="341507"/>
          </a:xfrm>
        </p:grpSpPr>
        <p:sp>
          <p:nvSpPr>
            <p:cNvPr id="1029" name="직사각형 1028">
              <a:extLst>
                <a:ext uri="{FF2B5EF4-FFF2-40B4-BE49-F238E27FC236}">
                  <a16:creationId xmlns:a16="http://schemas.microsoft.com/office/drawing/2014/main" id="{7941069F-9E37-A7C4-EE24-8B653675EB6B}"/>
                </a:ext>
              </a:extLst>
            </p:cNvPr>
            <p:cNvSpPr/>
            <p:nvPr/>
          </p:nvSpPr>
          <p:spPr>
            <a:xfrm>
              <a:off x="6021724" y="3178933"/>
              <a:ext cx="1518266" cy="341507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FFE1A78D-5734-5BE8-FDDD-843E3D1B32A5}"/>
                </a:ext>
              </a:extLst>
            </p:cNvPr>
            <p:cNvSpPr txBox="1"/>
            <p:nvPr/>
          </p:nvSpPr>
          <p:spPr>
            <a:xfrm>
              <a:off x="6141259" y="3280437"/>
              <a:ext cx="1279196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우아하고 부드러운 준비 동작</a:t>
              </a:r>
              <a:endParaRPr lang="en-US" altLang="ko-KR" sz="9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4A5AE81-1496-5123-8D49-65A6B4C189BC}"/>
              </a:ext>
            </a:extLst>
          </p:cNvPr>
          <p:cNvSpPr/>
          <p:nvPr/>
        </p:nvSpPr>
        <p:spPr>
          <a:xfrm>
            <a:off x="5145854" y="1422283"/>
            <a:ext cx="3506357" cy="17352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38" name="그룹 1037">
            <a:extLst>
              <a:ext uri="{FF2B5EF4-FFF2-40B4-BE49-F238E27FC236}">
                <a16:creationId xmlns:a16="http://schemas.microsoft.com/office/drawing/2014/main" id="{06050440-8A7D-2333-A798-9CF34FE35FBE}"/>
              </a:ext>
            </a:extLst>
          </p:cNvPr>
          <p:cNvGrpSpPr/>
          <p:nvPr/>
        </p:nvGrpSpPr>
        <p:grpSpPr>
          <a:xfrm>
            <a:off x="5978481" y="2119130"/>
            <a:ext cx="1841102" cy="341507"/>
            <a:chOff x="6021724" y="3178933"/>
            <a:chExt cx="1841102" cy="341507"/>
          </a:xfrm>
        </p:grpSpPr>
        <p:sp>
          <p:nvSpPr>
            <p:cNvPr id="1039" name="직사각형 1038">
              <a:extLst>
                <a:ext uri="{FF2B5EF4-FFF2-40B4-BE49-F238E27FC236}">
                  <a16:creationId xmlns:a16="http://schemas.microsoft.com/office/drawing/2014/main" id="{D4822FF5-64D6-4893-DB5D-980DF3F080FC}"/>
                </a:ext>
              </a:extLst>
            </p:cNvPr>
            <p:cNvSpPr/>
            <p:nvPr/>
          </p:nvSpPr>
          <p:spPr>
            <a:xfrm>
              <a:off x="6021724" y="3178933"/>
              <a:ext cx="1841102" cy="341507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0" name="TextBox 1039">
              <a:extLst>
                <a:ext uri="{FF2B5EF4-FFF2-40B4-BE49-F238E27FC236}">
                  <a16:creationId xmlns:a16="http://schemas.microsoft.com/office/drawing/2014/main" id="{C23C8021-8933-8816-8083-25FA8B6AC073}"/>
                </a:ext>
              </a:extLst>
            </p:cNvPr>
            <p:cNvSpPr txBox="1"/>
            <p:nvPr/>
          </p:nvSpPr>
          <p:spPr>
            <a:xfrm>
              <a:off x="6139171" y="3280437"/>
              <a:ext cx="1606209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900" dirty="0" err="1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허당미가</a:t>
              </a:r>
              <a:r>
                <a:rPr lang="ko-KR" altLang="en-US" sz="9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있고 어리숙한 마무리 동작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3057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2333</TotalTime>
  <Words>1127</Words>
  <Application>Microsoft Office PowerPoint</Application>
  <PresentationFormat>와이드스크린</PresentationFormat>
  <Paragraphs>179</Paragraphs>
  <Slides>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22" baseType="lpstr">
      <vt:lpstr>EBS주시경 Bold</vt:lpstr>
      <vt:lpstr>Pretendard</vt:lpstr>
      <vt:lpstr>Pretendard Medium</vt:lpstr>
      <vt:lpstr>Pretendard SemiBold</vt:lpstr>
      <vt:lpstr>맑은 고딕</vt:lpstr>
      <vt:lpstr>바른공군체 Medium</vt:lpstr>
      <vt:lpstr>빛의 계승자 Bold</vt:lpstr>
      <vt:lpstr>페이퍼로지 4 Regular</vt:lpstr>
      <vt:lpstr>페이퍼로지 5 Medium</vt:lpstr>
      <vt:lpstr>페이퍼로지 6 SemiBold</vt:lpstr>
      <vt:lpstr>Arial</vt:lpstr>
      <vt:lpstr>Cinzel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95</cp:revision>
  <dcterms:created xsi:type="dcterms:W3CDTF">2025-08-30T09:28:31Z</dcterms:created>
  <dcterms:modified xsi:type="dcterms:W3CDTF">2025-09-14T11:58:06Z</dcterms:modified>
</cp:coreProperties>
</file>